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.jpg" ContentType="image/jpeg"/>
  <Override PartName="/ppt/media/image3.jpg" ContentType="image/jpeg"/>
  <Override PartName="/ppt/media/image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10"/>
  </p:notesMasterIdLst>
  <p:sldIdLst>
    <p:sldId id="256" r:id="rId3"/>
    <p:sldId id="437" r:id="rId4"/>
    <p:sldId id="438" r:id="rId5"/>
    <p:sldId id="439" r:id="rId6"/>
    <p:sldId id="440" r:id="rId7"/>
    <p:sldId id="441" r:id="rId8"/>
    <p:sldId id="344" r:id="rId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>
        <p:scale>
          <a:sx n="76" d="100"/>
          <a:sy n="76" d="100"/>
        </p:scale>
        <p:origin x="-480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47EDD-76AF-4E9B-AB82-61EE098ABA8C}" type="datetimeFigureOut">
              <a:rPr lang="es-CO" smtClean="0"/>
              <a:t>02/12/2020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834C2-B728-4708-8434-6D18C65220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979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007483" y="424053"/>
            <a:ext cx="2177033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56555A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675F54-8B1B-41F3-961B-C1E9D7F37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BF2E314-FF0E-4B07-A475-D1EEA0BFC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3CDCD58-9594-4D4F-9F46-293B61DC6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076B8D46-E811-4B6C-8830-A6F602614F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2146F8F7-05D2-46A2-ADE7-67F42EA835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7E3EB991-F59B-43C3-B198-F605F8948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BE92C-5A84-432B-8323-0297EAD04173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02/12/2020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08535E33-8BAC-42A0-A173-7A3858929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E5C5C324-C9AA-4338-8142-897D59702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887A9-BD08-47EA-B989-605B8DD28D7E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428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413C6F-CFB1-440D-94E0-0F22B08BB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26EEF7ED-F54D-43B5-BAA3-88B04872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BE92C-5A84-432B-8323-0297EAD04173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02/12/2020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F52575DB-F052-44DE-9C5B-7A9C39660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C806963E-2254-4F0F-9BAF-D40E68650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887A9-BD08-47EA-B989-605B8DD28D7E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049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4ED7B21F-07DB-417E-9BFF-F4D5641EC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BE92C-5A84-432B-8323-0297EAD04173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02/12/2020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50508AE8-564B-4B81-93A1-B39B0E03E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2C4CCE21-D485-498B-81F5-291F8A891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887A9-BD08-47EA-B989-605B8DD28D7E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451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AC354D-8FE7-4735-A346-B1155EF85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F636428-0EB7-48E6-88C0-982E4CE9D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2340636-3468-4441-A10C-044B6AF44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5B424CB-1230-4C80-8A76-8EE2C0172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BE92C-5A84-432B-8323-0297EAD04173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02/12/2020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DB951D0-ACE8-4274-B14C-80EDF0789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C5EC1FD-CC07-4EB9-B7B4-21777C2B6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887A9-BD08-47EA-B989-605B8DD28D7E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774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7C70AA4-F19E-432B-8361-E6DB07BEB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59D5857E-D3F6-4014-831F-84C72F3041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786B9E7-D42E-4BAD-B2FE-FA8548147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BAC6336-42B6-43D3-8D5C-162A112EF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BE92C-5A84-432B-8323-0297EAD04173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02/12/2020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7D18C57-91D8-4B6A-81E4-BCA1F9E83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CF80A3C-FF67-4BE1-920A-6495D67A3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887A9-BD08-47EA-B989-605B8DD28D7E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24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7BDABC1-44B5-4F93-84EC-41C6EAD6B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F29FDB8-4CE3-4EF8-8256-881AFDE3B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A9E1BBC-83A8-4FB5-A98C-9B25147A3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BE92C-5A84-432B-8323-0297EAD04173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02/12/2020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4854A90-7C7F-44B4-AFA3-D5F9E2BDD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F3F9F65-BC95-4E96-9399-50450D8C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887A9-BD08-47EA-B989-605B8DD28D7E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60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1A85CC04-24CD-4B9D-989A-15D9146748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B4D1B5B5-B4BB-4504-8A82-9B4BA407B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61DF552-CED2-46BE-8387-433093B32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BE92C-5A84-432B-8323-0297EAD04173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02/12/2020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731BA71-8B71-4075-B885-7F5B5542B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A2EC747-24B3-4F4E-9287-43B69EDE9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887A9-BD08-47EA-B989-605B8DD28D7E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69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BE4E00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56555A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BE4E00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6857996"/>
                </a:moveTo>
                <a:lnTo>
                  <a:pt x="12192000" y="0"/>
                </a:lnTo>
                <a:lnTo>
                  <a:pt x="0" y="0"/>
                </a:lnTo>
                <a:lnTo>
                  <a:pt x="0" y="6857996"/>
                </a:lnTo>
                <a:lnTo>
                  <a:pt x="12192000" y="6857996"/>
                </a:lnTo>
                <a:close/>
              </a:path>
            </a:pathLst>
          </a:custGeom>
          <a:solidFill>
            <a:srgbClr val="F4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BE4E00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D4752B-4B83-4CBD-8F6F-3963872F3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B491FA0-29E5-4800-8FD3-235EBF29D5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CA75452-A7AD-40F7-B0C4-CFAFF267A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BE92C-5A84-432B-8323-0297EAD04173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02/12/2020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39B7133-E1DA-49E5-A20D-3DC0466FF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CBD47F1-31E6-42B2-933F-7DC883673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887A9-BD08-47EA-B989-605B8DD28D7E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94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AEDC95-67FC-4B03-8ACC-9656F4BA1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6799042-9B99-4B9F-8622-6588F9BBC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A10E2DB-6436-4AFF-9B5E-247CCC77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BE92C-5A84-432B-8323-0297EAD04173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02/12/2020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D151018-69BC-45C9-9CC7-5F4308017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F39F4CC-D6DE-4A6C-A3C5-A3EC206C3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887A9-BD08-47EA-B989-605B8DD28D7E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43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431C25-AEBA-4BE1-A8AC-70EBE27F4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AEDF9A6-FB6F-4191-A286-7ACF1C90B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08A9C1E-E71C-4C29-AE0C-AD211FF54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BE92C-5A84-432B-8323-0297EAD04173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02/12/2020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8E01EAB-512A-43D3-9392-67D20B927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944954E-CA15-4017-822C-A00EBC85D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887A9-BD08-47EA-B989-605B8DD28D7E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011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DDEB634-5AFC-45C4-AD12-C5358D7A6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530FDEF-C5E9-4B0D-B55E-4DCABDED8C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1D9CC05-B4BF-4CC0-81FD-1B9E23C3C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03817F4-E5A5-45A9-B30D-3BCC6497B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BE92C-5A84-432B-8323-0297EAD04173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02/12/2020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D749F9E-1C53-4A33-B4D9-45F118613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4531172-DA79-44D6-81D0-CC09F74CC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887A9-BD08-47EA-B989-605B8DD28D7E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43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43325" y="424053"/>
            <a:ext cx="5705348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BE4E00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89506" y="2448305"/>
            <a:ext cx="9412986" cy="1671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56555A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B3011E56-FC70-4236-A4FD-970A7EF7E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77EDF23-770B-4B51-A598-7B18E19BB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B574CAD-5B73-43E9-9EDC-A404B34F28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BE92C-5A84-432B-8323-0297EAD04173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02/12/2020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407D5B3-9F67-4856-BD8B-E8D83F6A14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4E49F9E-6BEB-4842-BF26-92C54898D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887A9-BD08-47EA-B989-605B8DD28D7E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0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91" y="1062661"/>
            <a:ext cx="8048625" cy="4905375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2707224" y="2967335"/>
            <a:ext cx="6777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ESTRATEGIAS DIDACTICAS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 rot="19212895">
            <a:off x="7106884" y="4651798"/>
            <a:ext cx="378578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POR MELISSA DIAZ</a:t>
            </a:r>
            <a:endParaRPr lang="es-ES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3939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18865"/>
            <a:ext cx="7275764" cy="553085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4200621" y="457200"/>
            <a:ext cx="3446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Definición: 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99471" y="1380530"/>
            <a:ext cx="57952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Centaur" pitchFamily="18" charset="0"/>
              </a:rPr>
              <a:t>Las estrategias didácticas son aquellos procedimientos organizados con directrices claras para alcanzar los objetivos de aprendizaje estimados. Las estrategias se plantean para ser utilizadas a largo plazo, lo que puede ser durante todo el plan de estudios o durante la asignatura propuesta</a:t>
            </a:r>
            <a:r>
              <a:rPr lang="es-ES" dirty="0" smtClean="0">
                <a:latin typeface="Centaur" pitchFamily="18" charset="0"/>
              </a:rPr>
              <a:t>.</a:t>
            </a:r>
          </a:p>
          <a:p>
            <a:pPr algn="just"/>
            <a:r>
              <a:rPr lang="es-ES" dirty="0">
                <a:latin typeface="Centaur" pitchFamily="18" charset="0"/>
              </a:rPr>
              <a:t>De la implementación de las estrategias didácticas se desprenderán las técnicas, actividades y recursos que deberán utilizarse para apoyar el sistema de estrategia seleccionado</a:t>
            </a:r>
            <a:r>
              <a:rPr lang="es-ES" dirty="0"/>
              <a:t>.</a:t>
            </a:r>
            <a:endParaRPr lang="es-ES" dirty="0">
              <a:latin typeface="Centau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073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09600"/>
            <a:ext cx="9525000" cy="5805177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143000" y="466740"/>
            <a:ext cx="4491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Características 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447800" y="1390070"/>
            <a:ext cx="2514600" cy="1143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  <a:latin typeface="Centaur" pitchFamily="18" charset="0"/>
              </a:rPr>
              <a:t>  </a:t>
            </a:r>
            <a:r>
              <a:rPr lang="es-ES" sz="1400" b="1" dirty="0" smtClean="0">
                <a:solidFill>
                  <a:schemeClr val="tx1"/>
                </a:solidFill>
                <a:latin typeface="Centaur" pitchFamily="18" charset="0"/>
              </a:rPr>
              <a:t>BASADA EN OBJETIVOS</a:t>
            </a:r>
            <a:r>
              <a:rPr lang="es-ES" sz="1400" dirty="0" smtClean="0">
                <a:solidFill>
                  <a:schemeClr val="tx1"/>
                </a:solidFill>
                <a:latin typeface="Centaur" pitchFamily="18" charset="0"/>
              </a:rPr>
              <a:t/>
            </a:r>
            <a:br>
              <a:rPr lang="es-ES" sz="1400" dirty="0" smtClean="0">
                <a:solidFill>
                  <a:schemeClr val="tx1"/>
                </a:solidFill>
                <a:latin typeface="Centaur" pitchFamily="18" charset="0"/>
              </a:rPr>
            </a:br>
            <a:r>
              <a:rPr lang="es-ES" sz="1400" dirty="0" smtClean="0">
                <a:solidFill>
                  <a:schemeClr val="tx1"/>
                </a:solidFill>
                <a:latin typeface="Centaur" pitchFamily="18" charset="0"/>
              </a:rPr>
              <a:t>Orientadas </a:t>
            </a:r>
            <a:r>
              <a:rPr lang="es-ES" sz="1400" dirty="0">
                <a:solidFill>
                  <a:schemeClr val="tx1"/>
                </a:solidFill>
                <a:latin typeface="Centaur" pitchFamily="18" charset="0"/>
              </a:rPr>
              <a:t>a que los alumnos alcancen metas concretas de aprendizaje</a:t>
            </a:r>
            <a:r>
              <a:rPr lang="es-ES" sz="1400" dirty="0" smtClean="0">
                <a:solidFill>
                  <a:schemeClr val="tx1"/>
                </a:solidFill>
                <a:latin typeface="Centaur" pitchFamily="18" charset="0"/>
              </a:rPr>
              <a:t> </a:t>
            </a:r>
            <a:endParaRPr lang="es-ES" sz="1400" dirty="0">
              <a:solidFill>
                <a:schemeClr val="tx1"/>
              </a:solidFill>
              <a:latin typeface="Centaur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447800" y="4490669"/>
            <a:ext cx="3200400" cy="192410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tx1"/>
                </a:solidFill>
                <a:latin typeface="Centaur" pitchFamily="18" charset="0"/>
              </a:rPr>
              <a:t>FOMENTAN EL PAPEL ACTIVO DEL ALUMNO</a:t>
            </a:r>
          </a:p>
          <a:p>
            <a:pPr algn="ctr"/>
            <a:r>
              <a:rPr lang="es-ES" sz="1400" dirty="0">
                <a:solidFill>
                  <a:schemeClr val="tx1"/>
                </a:solidFill>
                <a:latin typeface="Centaur" pitchFamily="18" charset="0"/>
              </a:rPr>
              <a:t>Los alumnos pueden tener necesidades de aprendizaje muy distintas en función de factores como el contexto en el que se encuentren, su nivel educativo, su edad, o la </a:t>
            </a:r>
            <a:r>
              <a:rPr lang="es-ES" sz="1400" dirty="0" smtClean="0">
                <a:solidFill>
                  <a:schemeClr val="tx1"/>
                </a:solidFill>
                <a:latin typeface="Centaur" pitchFamily="18" charset="0"/>
              </a:rPr>
              <a:t>materia</a:t>
            </a:r>
            <a:r>
              <a:rPr lang="es-ES" sz="1400" dirty="0">
                <a:solidFill>
                  <a:schemeClr val="tx1"/>
                </a:solidFill>
                <a:latin typeface="Centaur" pitchFamily="18" charset="0"/>
              </a:rPr>
              <a:t> </a:t>
            </a:r>
            <a:r>
              <a:rPr lang="es-ES" sz="1400" dirty="0" smtClean="0">
                <a:solidFill>
                  <a:schemeClr val="tx1"/>
                </a:solidFill>
                <a:latin typeface="Centaur" pitchFamily="18" charset="0"/>
              </a:rPr>
              <a:t>que </a:t>
            </a:r>
            <a:r>
              <a:rPr lang="es-ES" sz="1400" dirty="0">
                <a:solidFill>
                  <a:schemeClr val="tx1"/>
                </a:solidFill>
                <a:latin typeface="Centaur" pitchFamily="18" charset="0"/>
              </a:rPr>
              <a:t>están tratando de comprender</a:t>
            </a:r>
            <a:endParaRPr lang="es-ES" sz="1400" dirty="0">
              <a:solidFill>
                <a:schemeClr val="tx1"/>
              </a:solidFill>
              <a:latin typeface="Centaur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365859" y="2765265"/>
            <a:ext cx="3581400" cy="15245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latin typeface="Centaur" pitchFamily="18" charset="0"/>
              </a:rPr>
              <a:t>TIENEN NATURALEZA MUY DISTINTAS.</a:t>
            </a:r>
          </a:p>
          <a:p>
            <a:pPr algn="ctr"/>
            <a:r>
              <a:rPr lang="es-ES" sz="1400" dirty="0">
                <a:latin typeface="Centaur" pitchFamily="18" charset="0"/>
              </a:rPr>
              <a:t>Los alumnos pueden tener necesidades de aprendizaje muy distintas en función de factores como el contexto en el que se encuentren, su nivel educativo, su edad, o la </a:t>
            </a:r>
            <a:r>
              <a:rPr lang="es-ES" sz="1400" dirty="0" smtClean="0">
                <a:solidFill>
                  <a:schemeClr val="tx1"/>
                </a:solidFill>
                <a:latin typeface="Centaur" pitchFamily="18" charset="0"/>
              </a:rPr>
              <a:t>materia</a:t>
            </a:r>
            <a:r>
              <a:rPr lang="es-ES" sz="1400" dirty="0">
                <a:latin typeface="Centaur" pitchFamily="18" charset="0"/>
              </a:rPr>
              <a:t> </a:t>
            </a:r>
            <a:r>
              <a:rPr lang="es-ES" sz="1400" dirty="0" smtClean="0">
                <a:latin typeface="Centaur" pitchFamily="18" charset="0"/>
              </a:rPr>
              <a:t>que </a:t>
            </a:r>
            <a:r>
              <a:rPr lang="es-ES" sz="1400" dirty="0">
                <a:latin typeface="Centaur" pitchFamily="18" charset="0"/>
              </a:rPr>
              <a:t>están tratando de comprender</a:t>
            </a:r>
            <a:endParaRPr lang="es-ES" sz="1400" dirty="0">
              <a:latin typeface="Centaur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696200" y="838200"/>
            <a:ext cx="20590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000" b="1" dirty="0" smtClean="0">
                <a:ln w="11430"/>
              </a:rPr>
              <a:t>¿Para que sirven?</a:t>
            </a:r>
            <a:endParaRPr lang="es-ES" sz="2000" b="1" cap="none" spc="0" dirty="0">
              <a:ln w="11430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6553200" y="1437187"/>
            <a:ext cx="2667000" cy="1981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Centaur" pitchFamily="18" charset="0"/>
              </a:rPr>
              <a:t>crea objetivos concretos y correctos y encuentra la herramienta más útil para cada momento, la experiencia de aprendizaje mejora en gran medida.</a:t>
            </a:r>
            <a:endParaRPr lang="es-ES" sz="1400" dirty="0">
              <a:latin typeface="Centaur" pitchFamily="18" charset="0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7392212" y="3570644"/>
            <a:ext cx="2667000" cy="19812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  <a:latin typeface="Centaur" pitchFamily="18" charset="0"/>
              </a:rPr>
              <a:t>fomentan su individualidad, además de que crean situaciones de aprendizaje más amenas y en las que los estudiantes son más conscientes de lo que van interiorizando.</a:t>
            </a:r>
            <a:r>
              <a:rPr lang="es-ES" sz="1400" dirty="0" smtClean="0">
                <a:solidFill>
                  <a:schemeClr val="tx1"/>
                </a:solidFill>
                <a:latin typeface="Centaur" pitchFamily="18" charset="0"/>
              </a:rPr>
              <a:t>.</a:t>
            </a:r>
            <a:endParaRPr lang="es-ES" sz="1400" dirty="0">
              <a:solidFill>
                <a:schemeClr val="tx1"/>
              </a:solidFill>
              <a:latin typeface="Centau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337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769" y="457200"/>
            <a:ext cx="9525000" cy="5805177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4524301" y="457200"/>
            <a:ext cx="2799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</a:t>
            </a:r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jemplos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99471" y="1380530"/>
            <a:ext cx="5795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.</a:t>
            </a:r>
            <a:endParaRPr lang="es-ES" dirty="0">
              <a:latin typeface="Centaur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09600" y="1440318"/>
            <a:ext cx="3505200" cy="19194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chemeClr val="tx1"/>
                </a:solidFill>
                <a:latin typeface="Centaur" pitchFamily="18" charset="0"/>
              </a:rPr>
              <a:t>1- Aprendizaje basado en problemas</a:t>
            </a:r>
          </a:p>
          <a:p>
            <a:r>
              <a:rPr lang="es-ES" sz="1400" dirty="0">
                <a:solidFill>
                  <a:schemeClr val="tx1"/>
                </a:solidFill>
                <a:latin typeface="Centaur" pitchFamily="18" charset="0"/>
              </a:rPr>
              <a:t>Esta estrategia didáctica se basa en que los alumnos tienen que ser capaces de resolver un problema planteado por el docente. Para ello deben llevar a cabo un proceso de aprendizaje, reflexión, investigación y exploración que les ayuda a adquirir los nuevos conocimientos que necesitan de forma mucho más directa y sencilla que en un contexto de enseñanza tradicional.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7696200" y="1372904"/>
            <a:ext cx="3505200" cy="19194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chemeClr val="tx1"/>
                </a:solidFill>
                <a:latin typeface="Centaur" pitchFamily="18" charset="0"/>
              </a:rPr>
              <a:t>2- Aprendizaje colaborativo</a:t>
            </a:r>
            <a:endParaRPr lang="es-ES" sz="1400" dirty="0">
              <a:solidFill>
                <a:schemeClr val="tx1"/>
              </a:solidFill>
              <a:latin typeface="Centaur" pitchFamily="18" charset="0"/>
            </a:endParaRPr>
          </a:p>
          <a:p>
            <a:r>
              <a:rPr lang="es-ES" sz="1400" dirty="0">
                <a:solidFill>
                  <a:schemeClr val="tx1"/>
                </a:solidFill>
                <a:latin typeface="Centaur" pitchFamily="18" charset="0"/>
              </a:rPr>
              <a:t>El aprendizaje colaborativo es una estrategia didáctica que busca explotar el poder del trabajo en equipo, de tal manera que los alumnos tengan que conseguir un objetivo común y se apoyen unos a otros en el proceso.</a:t>
            </a:r>
          </a:p>
          <a:p>
            <a:endParaRPr lang="es-ES" sz="1400" dirty="0">
              <a:solidFill>
                <a:schemeClr val="tx1"/>
              </a:solidFill>
              <a:latin typeface="Centaur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222315" y="3265351"/>
            <a:ext cx="3505200" cy="19194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chemeClr val="tx1"/>
                </a:solidFill>
                <a:latin typeface="Centaur" pitchFamily="18" charset="0"/>
              </a:rPr>
              <a:t>- Aprendizaje basado en proyectos</a:t>
            </a:r>
            <a:endParaRPr lang="es-ES" sz="1400" dirty="0">
              <a:solidFill>
                <a:schemeClr val="tx1"/>
              </a:solidFill>
              <a:latin typeface="Centaur" pitchFamily="18" charset="0"/>
            </a:endParaRPr>
          </a:p>
          <a:p>
            <a:r>
              <a:rPr lang="es-ES" sz="1400" dirty="0" smtClean="0">
                <a:solidFill>
                  <a:schemeClr val="tx1"/>
                </a:solidFill>
                <a:latin typeface="Centaur" pitchFamily="18" charset="0"/>
              </a:rPr>
              <a:t>los </a:t>
            </a:r>
            <a:r>
              <a:rPr lang="es-ES" sz="1400" dirty="0">
                <a:solidFill>
                  <a:schemeClr val="tx1"/>
                </a:solidFill>
                <a:latin typeface="Centaur" pitchFamily="18" charset="0"/>
              </a:rPr>
              <a:t>estudiantes tienen que escoger el tema sobre el que van a trabajar, formar sus propios equipos, realizar una investigación independiente y llegar a sus propias conclusiones. Esto fomenta tanto su interés en la materia como el aprendizaje, la responsabilidad y el trabajo en equipo.</a:t>
            </a:r>
          </a:p>
          <a:p>
            <a:endParaRPr lang="es-ES" sz="1400" dirty="0">
              <a:solidFill>
                <a:schemeClr val="tx1"/>
              </a:solidFill>
              <a:latin typeface="Centaur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8994731" y="4041821"/>
            <a:ext cx="25908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APRENDIZAJE POR DESCUBRIMIENTO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608671" y="4343400"/>
            <a:ext cx="25908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AUTOAPRENDIZAJE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859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871058" y="457200"/>
            <a:ext cx="6105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TIPOS DE TECNICAS: 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80530"/>
            <a:ext cx="8991600" cy="509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73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388</Words>
  <Application>Microsoft Office PowerPoint</Application>
  <PresentationFormat>Personalizado</PresentationFormat>
  <Paragraphs>25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9" baseType="lpstr">
      <vt:lpstr>Office Theme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manuela castro</dc:creator>
  <cp:lastModifiedBy>Jaime</cp:lastModifiedBy>
  <cp:revision>127</cp:revision>
  <dcterms:created xsi:type="dcterms:W3CDTF">2020-09-08T00:30:50Z</dcterms:created>
  <dcterms:modified xsi:type="dcterms:W3CDTF">2020-12-03T01:21:58Z</dcterms:modified>
</cp:coreProperties>
</file>