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p:scale>
          <a:sx n="80" d="100"/>
          <a:sy n="80" d="100"/>
        </p:scale>
        <p:origin x="2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41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2FCB5C5-0A3B-4F79-8822-18F9FBCD806D}" type="datetimeFigureOut">
              <a:rPr lang="es-CO" smtClean="0"/>
              <a:t>6/03/2019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289424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183219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9789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292930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5110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69787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361777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347619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298844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2FCB5C5-0A3B-4F79-8822-18F9FBCD806D}" type="datetimeFigureOut">
              <a:rPr lang="es-CO" smtClean="0"/>
              <a:t>6/03/2019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264629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2FCB5C5-0A3B-4F79-8822-18F9FBCD806D}" type="datetimeFigureOut">
              <a:rPr lang="es-CO" smtClean="0"/>
              <a:t>6/03/2019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4303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FCB5C5-0A3B-4F79-8822-18F9FBCD806D}" type="datetimeFigureOut">
              <a:rPr lang="es-CO" smtClean="0"/>
              <a:t>6/03/2019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36778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2FCB5C5-0A3B-4F79-8822-18F9FBCD806D}" type="datetimeFigureOut">
              <a:rPr lang="es-CO" smtClean="0"/>
              <a:t>6/03/2019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8795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CB5C5-0A3B-4F79-8822-18F9FBCD806D}" type="datetimeFigureOut">
              <a:rPr lang="es-CO" smtClean="0"/>
              <a:t>6/03/2019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114385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FCB5C5-0A3B-4F79-8822-18F9FBCD806D}" type="datetimeFigureOut">
              <a:rPr lang="es-CO" smtClean="0"/>
              <a:t>6/03/2019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162451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2FCB5C5-0A3B-4F79-8822-18F9FBCD806D}" type="datetimeFigureOut">
              <a:rPr lang="es-CO" smtClean="0"/>
              <a:t>6/03/2019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6F94056-C195-4DB6-A320-2D1E4408EFA2}" type="slidenum">
              <a:rPr lang="es-CO" smtClean="0"/>
              <a:t>‹Nº›</a:t>
            </a:fld>
            <a:endParaRPr lang="es-CO"/>
          </a:p>
        </p:txBody>
      </p:sp>
    </p:spTree>
    <p:extLst>
      <p:ext uri="{BB962C8B-B14F-4D97-AF65-F5344CB8AC3E}">
        <p14:creationId xmlns:p14="http://schemas.microsoft.com/office/powerpoint/2010/main" val="198201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2FCB5C5-0A3B-4F79-8822-18F9FBCD806D}" type="datetimeFigureOut">
              <a:rPr lang="es-CO" smtClean="0"/>
              <a:t>6/03/2019</a:t>
            </a:fld>
            <a:endParaRPr lang="es-CO"/>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O"/>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F94056-C195-4DB6-A320-2D1E4408EFA2}" type="slidenum">
              <a:rPr lang="es-CO" smtClean="0"/>
              <a:t>‹Nº›</a:t>
            </a:fld>
            <a:endParaRPr lang="es-CO"/>
          </a:p>
        </p:txBody>
      </p:sp>
    </p:spTree>
    <p:extLst>
      <p:ext uri="{BB962C8B-B14F-4D97-AF65-F5344CB8AC3E}">
        <p14:creationId xmlns:p14="http://schemas.microsoft.com/office/powerpoint/2010/main" val="17847242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linoit.com/users/tejidos01/canvases/animales%20invertebrado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nva.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s8eDmsIpS9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lay.google.com/store/apps/details?id=org.acc.csexplorer&amp;hl=e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8eDmsIpS9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5272" y="605307"/>
            <a:ext cx="8001000" cy="5492363"/>
          </a:xfrm>
          <a:solidFill>
            <a:schemeClr val="tx1"/>
          </a:solidFill>
        </p:spPr>
        <p:txBody>
          <a:bodyPr>
            <a:normAutofit fontScale="90000"/>
          </a:bodyPr>
          <a:lstStyle/>
          <a:p>
            <a:pPr marL="342900" indent="-342900">
              <a:buFont typeface="Arial" panose="020B0604020202020204" pitchFamily="34" charset="0"/>
              <a:buChar char="•"/>
            </a:pPr>
            <a:r>
              <a:rPr lang="es-CO" sz="2400" dirty="0" smtClean="0">
                <a:solidFill>
                  <a:schemeClr val="bg2">
                    <a:lumMod val="75000"/>
                  </a:schemeClr>
                </a:solidFill>
                <a:latin typeface="Arial" panose="020B0604020202020204" pitchFamily="34" charset="0"/>
                <a:cs typeface="Arial" panose="020B0604020202020204" pitchFamily="34" charset="0"/>
              </a:rPr>
              <a:t>General.</a:t>
            </a:r>
            <a:br>
              <a:rPr lang="es-CO" sz="2400" dirty="0" smtClean="0">
                <a:solidFill>
                  <a:schemeClr val="bg2">
                    <a:lumMod val="75000"/>
                  </a:schemeClr>
                </a:solidFill>
                <a:latin typeface="Arial" panose="020B0604020202020204" pitchFamily="34" charset="0"/>
                <a:cs typeface="Arial" panose="020B0604020202020204" pitchFamily="34" charset="0"/>
              </a:rPr>
            </a:br>
            <a:r>
              <a:rPr lang="es-CO" sz="2400" dirty="0">
                <a:solidFill>
                  <a:schemeClr val="bg2">
                    <a:lumMod val="75000"/>
                  </a:schemeClr>
                </a:solidFill>
                <a:latin typeface="Arial" panose="020B0604020202020204" pitchFamily="34" charset="0"/>
                <a:cs typeface="Arial" panose="020B0604020202020204" pitchFamily="34" charset="0"/>
              </a:rPr>
              <a:t/>
            </a:r>
            <a:br>
              <a:rPr lang="es-CO" sz="2400" dirty="0">
                <a:solidFill>
                  <a:schemeClr val="bg2">
                    <a:lumMod val="75000"/>
                  </a:schemeClr>
                </a:solidFill>
                <a:latin typeface="Arial" panose="020B0604020202020204" pitchFamily="34" charset="0"/>
                <a:cs typeface="Arial" panose="020B0604020202020204" pitchFamily="34" charset="0"/>
              </a:rPr>
            </a:br>
            <a:r>
              <a:rPr lang="es-ES" sz="2400" dirty="0" smtClean="0">
                <a:solidFill>
                  <a:schemeClr val="bg2">
                    <a:lumMod val="75000"/>
                  </a:schemeClr>
                </a:solidFill>
                <a:latin typeface="Arial" panose="020B0604020202020204" pitchFamily="34" charset="0"/>
                <a:cs typeface="Arial" panose="020B0604020202020204" pitchFamily="34" charset="0"/>
              </a:rPr>
              <a:t>Implementar </a:t>
            </a:r>
            <a:r>
              <a:rPr lang="es-ES" sz="2400" dirty="0">
                <a:solidFill>
                  <a:schemeClr val="bg2">
                    <a:lumMod val="75000"/>
                  </a:schemeClr>
                </a:solidFill>
                <a:latin typeface="Arial" panose="020B0604020202020204" pitchFamily="34" charset="0"/>
                <a:cs typeface="Arial" panose="020B0604020202020204" pitchFamily="34" charset="0"/>
              </a:rPr>
              <a:t>enseñanzas didácticas en el aprendizaje de tejidos y  organología animal, con relación a estructuras del sistema hemolinfatico y de corazón de invertebrados por medio de una micro clase</a:t>
            </a:r>
            <a:r>
              <a:rPr lang="es-ES" sz="2400" dirty="0" smtClean="0">
                <a:solidFill>
                  <a:schemeClr val="bg2">
                    <a:lumMod val="75000"/>
                  </a:schemeClr>
                </a:solidFill>
                <a:latin typeface="Arial" panose="020B0604020202020204" pitchFamily="34" charset="0"/>
                <a:cs typeface="Arial" panose="020B0604020202020204" pitchFamily="34" charset="0"/>
              </a:rPr>
              <a:t>.</a:t>
            </a:r>
            <a:br>
              <a:rPr lang="es-ES" sz="2400" dirty="0" smtClean="0">
                <a:solidFill>
                  <a:schemeClr val="bg2">
                    <a:lumMod val="75000"/>
                  </a:schemeClr>
                </a:solidFill>
                <a:latin typeface="Arial" panose="020B0604020202020204" pitchFamily="34" charset="0"/>
                <a:cs typeface="Arial" panose="020B0604020202020204" pitchFamily="34" charset="0"/>
              </a:rPr>
            </a:br>
            <a:r>
              <a:rPr lang="es-ES" sz="2400" dirty="0" smtClean="0">
                <a:solidFill>
                  <a:schemeClr val="bg2">
                    <a:lumMod val="75000"/>
                  </a:schemeClr>
                </a:solidFill>
                <a:latin typeface="Arial" panose="020B0604020202020204" pitchFamily="34" charset="0"/>
                <a:cs typeface="Arial" panose="020B0604020202020204" pitchFamily="34" charset="0"/>
              </a:rPr>
              <a:t/>
            </a:r>
            <a:br>
              <a:rPr lang="es-ES" sz="2400" dirty="0" smtClean="0">
                <a:solidFill>
                  <a:schemeClr val="bg2">
                    <a:lumMod val="75000"/>
                  </a:schemeClr>
                </a:solidFill>
                <a:latin typeface="Arial" panose="020B0604020202020204" pitchFamily="34" charset="0"/>
                <a:cs typeface="Arial" panose="020B0604020202020204" pitchFamily="34" charset="0"/>
              </a:rPr>
            </a:br>
            <a:r>
              <a:rPr lang="es-ES" sz="2400" dirty="0" smtClean="0">
                <a:solidFill>
                  <a:schemeClr val="bg2">
                    <a:lumMod val="75000"/>
                  </a:schemeClr>
                </a:solidFill>
                <a:latin typeface="Arial" panose="020B0604020202020204" pitchFamily="34" charset="0"/>
                <a:cs typeface="Arial" panose="020B0604020202020204" pitchFamily="34" charset="0"/>
              </a:rPr>
              <a:t>Específicos</a:t>
            </a:r>
            <a:br>
              <a:rPr lang="es-ES" sz="2400" dirty="0" smtClean="0">
                <a:solidFill>
                  <a:schemeClr val="bg2">
                    <a:lumMod val="75000"/>
                  </a:schemeClr>
                </a:solidFill>
                <a:latin typeface="Arial" panose="020B0604020202020204" pitchFamily="34" charset="0"/>
                <a:cs typeface="Arial" panose="020B0604020202020204" pitchFamily="34" charset="0"/>
              </a:rPr>
            </a:br>
            <a:r>
              <a:rPr lang="es-ES" sz="2400" dirty="0">
                <a:solidFill>
                  <a:schemeClr val="bg2">
                    <a:lumMod val="75000"/>
                  </a:schemeClr>
                </a:solidFill>
                <a:latin typeface="Arial" panose="020B0604020202020204" pitchFamily="34" charset="0"/>
                <a:cs typeface="Arial" panose="020B0604020202020204" pitchFamily="34" charset="0"/>
              </a:rPr>
              <a:t/>
            </a:r>
            <a:br>
              <a:rPr lang="es-ES" sz="2400" dirty="0">
                <a:solidFill>
                  <a:schemeClr val="bg2">
                    <a:lumMod val="75000"/>
                  </a:schemeClr>
                </a:solidFill>
                <a:latin typeface="Arial" panose="020B0604020202020204" pitchFamily="34" charset="0"/>
                <a:cs typeface="Arial" panose="020B0604020202020204" pitchFamily="34" charset="0"/>
              </a:rPr>
            </a:br>
            <a:r>
              <a:rPr lang="es-ES" sz="2400" dirty="0" smtClean="0">
                <a:solidFill>
                  <a:schemeClr val="bg2">
                    <a:lumMod val="75000"/>
                  </a:schemeClr>
                </a:solidFill>
                <a:latin typeface="Arial" panose="020B0604020202020204" pitchFamily="34" charset="0"/>
                <a:cs typeface="Arial" panose="020B0604020202020204" pitchFamily="34" charset="0"/>
              </a:rPr>
              <a:t>•Identificar </a:t>
            </a:r>
            <a:r>
              <a:rPr lang="es-ES" sz="2400" dirty="0">
                <a:solidFill>
                  <a:schemeClr val="bg2">
                    <a:lumMod val="75000"/>
                  </a:schemeClr>
                </a:solidFill>
                <a:latin typeface="Arial" panose="020B0604020202020204" pitchFamily="34" charset="0"/>
                <a:cs typeface="Arial" panose="020B0604020202020204" pitchFamily="34" charset="0"/>
              </a:rPr>
              <a:t>las estructuras del sistema hemolinfatico, venas, arteria, capilares y el sistema porta.</a:t>
            </a:r>
            <a:br>
              <a:rPr lang="es-ES" sz="2400" dirty="0">
                <a:solidFill>
                  <a:schemeClr val="bg2">
                    <a:lumMod val="75000"/>
                  </a:schemeClr>
                </a:solidFill>
                <a:latin typeface="Arial" panose="020B0604020202020204" pitchFamily="34" charset="0"/>
                <a:cs typeface="Arial" panose="020B0604020202020204" pitchFamily="34" charset="0"/>
              </a:rPr>
            </a:br>
            <a:r>
              <a:rPr lang="es-ES" sz="2400" dirty="0" smtClean="0">
                <a:solidFill>
                  <a:schemeClr val="bg2">
                    <a:lumMod val="75000"/>
                  </a:schemeClr>
                </a:solidFill>
                <a:latin typeface="Arial" panose="020B0604020202020204" pitchFamily="34" charset="0"/>
                <a:cs typeface="Arial" panose="020B0604020202020204" pitchFamily="34" charset="0"/>
              </a:rPr>
              <a:t>•Desarrollar </a:t>
            </a:r>
            <a:r>
              <a:rPr lang="es-ES" sz="2400" dirty="0">
                <a:solidFill>
                  <a:schemeClr val="bg2">
                    <a:lumMod val="75000"/>
                  </a:schemeClr>
                </a:solidFill>
                <a:latin typeface="Arial" panose="020B0604020202020204" pitchFamily="34" charset="0"/>
                <a:cs typeface="Arial" panose="020B0604020202020204" pitchFamily="34" charset="0"/>
              </a:rPr>
              <a:t>actividades con herramientas digitales para el aprendizaje de el alumno</a:t>
            </a: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smtClean="0">
                <a:latin typeface="Arial" panose="020B0604020202020204" pitchFamily="34" charset="0"/>
                <a:cs typeface="Arial" panose="020B0604020202020204" pitchFamily="34" charset="0"/>
              </a:rPr>
              <a:t/>
            </a:r>
            <a:br>
              <a:rPr lang="es-ES" sz="2400" dirty="0" smtClean="0">
                <a:latin typeface="Arial" panose="020B0604020202020204" pitchFamily="34" charset="0"/>
                <a:cs typeface="Arial" panose="020B0604020202020204" pitchFamily="34" charset="0"/>
              </a:rPr>
            </a:br>
            <a:endParaRPr lang="es-CO" sz="24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97847" y="6097670"/>
            <a:ext cx="6400800" cy="1947333"/>
          </a:xfrm>
        </p:spPr>
        <p:txBody>
          <a:bodyPr>
            <a:normAutofit/>
          </a:bodyPr>
          <a:lstStyle/>
          <a:p>
            <a:r>
              <a:rPr lang="es-CO" sz="3600" dirty="0" smtClean="0">
                <a:solidFill>
                  <a:schemeClr val="tx1"/>
                </a:solidFill>
                <a:latin typeface="Arial" panose="020B0604020202020204" pitchFamily="34" charset="0"/>
                <a:cs typeface="Arial" panose="020B0604020202020204" pitchFamily="34" charset="0"/>
              </a:rPr>
              <a:t>OBJETIVOS</a:t>
            </a:r>
            <a:endParaRPr lang="es-CO"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47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4512" y="5262032"/>
            <a:ext cx="8534400" cy="1507067"/>
          </a:xfrm>
        </p:spPr>
        <p:txBody>
          <a:bodyPr/>
          <a:lstStyle/>
          <a:p>
            <a:r>
              <a:rPr lang="es-CO" dirty="0" smtClean="0"/>
              <a:t>Relación con el currículo</a:t>
            </a:r>
            <a:endParaRPr lang="es-CO" dirty="0"/>
          </a:p>
        </p:txBody>
      </p:sp>
      <p:sp>
        <p:nvSpPr>
          <p:cNvPr id="3" name="Marcador de contenido 2"/>
          <p:cNvSpPr>
            <a:spLocks noGrp="1"/>
          </p:cNvSpPr>
          <p:nvPr>
            <p:ph idx="1"/>
          </p:nvPr>
        </p:nvSpPr>
        <p:spPr>
          <a:xfrm>
            <a:off x="239712" y="169332"/>
            <a:ext cx="9475788" cy="5092700"/>
          </a:xfrm>
          <a:solidFill>
            <a:schemeClr val="tx1"/>
          </a:solidFill>
        </p:spPr>
        <p:txBody>
          <a:bodyPr>
            <a:noAutofit/>
          </a:bodyPr>
          <a:lstStyle/>
          <a:p>
            <a:pPr algn="just"/>
            <a:r>
              <a:rPr lang="es-ES" sz="2400" dirty="0">
                <a:solidFill>
                  <a:srgbClr val="002060"/>
                </a:solidFill>
                <a:latin typeface="Arial" panose="020B0604020202020204" pitchFamily="34" charset="0"/>
                <a:cs typeface="Arial" panose="020B0604020202020204" pitchFamily="34" charset="0"/>
              </a:rPr>
              <a:t>El proyecto tiene como tema las estructuras del sistema hemolinfaticos y del corazón de invertebrados, también las estructuras de capilares, venas y arterias, y como por ultimo pero no menos importante el sistema porta. Esta comprendido dentro la asignatura de tejidos y órganos, en la unidad 3 del quinto semestre de licenciatura de ciencias naturales y educación ambiental.</a:t>
            </a:r>
          </a:p>
          <a:p>
            <a:pPr algn="just"/>
            <a:r>
              <a:rPr lang="es-ES" sz="2400" dirty="0">
                <a:solidFill>
                  <a:srgbClr val="002060"/>
                </a:solidFill>
                <a:latin typeface="Arial" panose="020B0604020202020204" pitchFamily="34" charset="0"/>
                <a:cs typeface="Arial" panose="020B0604020202020204" pitchFamily="34" charset="0"/>
              </a:rPr>
              <a:t>Se denomina hemolinfa al líquido circulatorio de ciertos invertebrados como los artrópodos y moluscos, análogo a la sangre de los vertebrados.</a:t>
            </a:r>
          </a:p>
          <a:p>
            <a:pPr algn="just"/>
            <a:endParaRPr lang="es-CO"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68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2" y="515155"/>
            <a:ext cx="10649196" cy="6168979"/>
          </a:xfrm>
          <a:solidFill>
            <a:schemeClr val="tx1"/>
          </a:solidFill>
        </p:spPr>
        <p:txBody>
          <a:bodyPr>
            <a:normAutofit/>
          </a:bodyPr>
          <a:lstStyle/>
          <a:p>
            <a:r>
              <a:rPr lang="es-ES" sz="2400" dirty="0">
                <a:latin typeface="Arial" panose="020B0604020202020204" pitchFamily="34" charset="0"/>
                <a:cs typeface="Arial" panose="020B0604020202020204" pitchFamily="34" charset="0"/>
              </a:rPr>
              <a:t>OBJETIVOS.</a:t>
            </a:r>
          </a:p>
          <a:p>
            <a:r>
              <a:rPr lang="es-ES" sz="2400" dirty="0">
                <a:latin typeface="Arial" panose="020B0604020202020204" pitchFamily="34" charset="0"/>
                <a:cs typeface="Arial" panose="020B0604020202020204" pitchFamily="34" charset="0"/>
              </a:rPr>
              <a:t>GENERAL.</a:t>
            </a:r>
          </a:p>
          <a:p>
            <a:r>
              <a:rPr lang="es-ES" sz="2400" dirty="0">
                <a:latin typeface="Arial" panose="020B0604020202020204" pitchFamily="34" charset="0"/>
                <a:cs typeface="Arial" panose="020B0604020202020204" pitchFamily="34" charset="0"/>
              </a:rPr>
              <a:t>•	Implementar enseñanzas didácticas en el aprendizaje de tejidos y  organología animal, con relación a estructuras del sistema hemolinfatico y de corazón de invertebrados por medio de una micro clase.</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ESPECIFICOS.</a:t>
            </a:r>
          </a:p>
          <a:p>
            <a:r>
              <a:rPr lang="es-ES" sz="2400" dirty="0">
                <a:latin typeface="Arial" panose="020B0604020202020204" pitchFamily="34" charset="0"/>
                <a:cs typeface="Arial" panose="020B0604020202020204" pitchFamily="34" charset="0"/>
              </a:rPr>
              <a:t>•	Identificar las estructuras del sistema hemolinfatico, venas, arteria, capilares y el sistema porta.</a:t>
            </a:r>
          </a:p>
          <a:p>
            <a:r>
              <a:rPr lang="es-ES" sz="2400" dirty="0">
                <a:latin typeface="Arial" panose="020B0604020202020204" pitchFamily="34" charset="0"/>
                <a:cs typeface="Arial" panose="020B0604020202020204" pitchFamily="34" charset="0"/>
              </a:rPr>
              <a:t>•	Desarrollar actividades con herramientas digitales para el aprendizaje de el alumno.</a:t>
            </a:r>
          </a:p>
          <a:p>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55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contenido</a:t>
            </a:r>
            <a:endParaRPr lang="es-CO" dirty="0"/>
          </a:p>
        </p:txBody>
      </p:sp>
      <p:sp>
        <p:nvSpPr>
          <p:cNvPr id="3" name="Marcador de contenido 2"/>
          <p:cNvSpPr>
            <a:spLocks noGrp="1"/>
          </p:cNvSpPr>
          <p:nvPr>
            <p:ph idx="1"/>
          </p:nvPr>
        </p:nvSpPr>
        <p:spPr>
          <a:solidFill>
            <a:schemeClr val="tx1"/>
          </a:solidFill>
        </p:spPr>
        <p:txBody>
          <a:bodyPr>
            <a:normAutofit/>
          </a:bodyPr>
          <a:lstStyle/>
          <a:p>
            <a:r>
              <a:rPr lang="es-ES" sz="2400" dirty="0">
                <a:latin typeface="Arial" panose="020B0604020202020204" pitchFamily="34" charset="0"/>
                <a:cs typeface="Arial" panose="020B0604020202020204" pitchFamily="34" charset="0"/>
              </a:rPr>
              <a:t>1.	Estructura de sistemas hemolinfaticos y de corazón de invertebrados.</a:t>
            </a:r>
          </a:p>
          <a:p>
            <a:r>
              <a:rPr lang="es-ES" sz="2400" dirty="0">
                <a:latin typeface="Arial" panose="020B0604020202020204" pitchFamily="34" charset="0"/>
                <a:cs typeface="Arial" panose="020B0604020202020204" pitchFamily="34" charset="0"/>
              </a:rPr>
              <a:t>2.	Estructura de capilares, venas y arterias</a:t>
            </a:r>
          </a:p>
          <a:p>
            <a:r>
              <a:rPr lang="es-ES" sz="2400" dirty="0">
                <a:latin typeface="Arial" panose="020B0604020202020204" pitchFamily="34" charset="0"/>
                <a:cs typeface="Arial" panose="020B0604020202020204" pitchFamily="34" charset="0"/>
              </a:rPr>
              <a:t>3.	Sistema porta</a:t>
            </a:r>
          </a:p>
          <a:p>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13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actividades</a:t>
            </a:r>
            <a:endParaRPr lang="es-CO" dirty="0"/>
          </a:p>
        </p:txBody>
      </p:sp>
      <p:sp>
        <p:nvSpPr>
          <p:cNvPr id="3" name="Marcador de contenido 2"/>
          <p:cNvSpPr>
            <a:spLocks noGrp="1"/>
          </p:cNvSpPr>
          <p:nvPr>
            <p:ph idx="1"/>
          </p:nvPr>
        </p:nvSpPr>
        <p:spPr>
          <a:xfrm>
            <a:off x="542543" y="309093"/>
            <a:ext cx="10146921" cy="4178239"/>
          </a:xfrm>
          <a:solidFill>
            <a:schemeClr val="tx1"/>
          </a:solidFill>
        </p:spPr>
        <p:txBody>
          <a:bodyPr>
            <a:noAutofit/>
          </a:bodyPr>
          <a:lstStyle/>
          <a:p>
            <a:r>
              <a:rPr lang="es-ES" sz="2400" dirty="0">
                <a:latin typeface="Arial" panose="020B0604020202020204" pitchFamily="34" charset="0"/>
                <a:cs typeface="Arial" panose="020B0604020202020204" pitchFamily="34" charset="0"/>
              </a:rPr>
              <a:t>1.	Ingrese al link directo que está a continuación http://biogeo.esy.es/BG1BTO/circulatorio.htm y realice un mapa mental a cerca del sistema circulatorio de los invertebrados en cualquier plataforma virtual.</a:t>
            </a:r>
          </a:p>
          <a:p>
            <a:r>
              <a:rPr lang="es-ES" sz="2400" dirty="0">
                <a:latin typeface="Arial" panose="020B0604020202020204" pitchFamily="34" charset="0"/>
                <a:cs typeface="Arial" panose="020B0604020202020204" pitchFamily="34" charset="0"/>
              </a:rPr>
              <a:t>2.	Realizar un mural digital de animales invertebrados, en el siguiente link encontrara la plataforma para hacer su mural.  https://linoit.com/session/login</a:t>
            </a:r>
          </a:p>
          <a:p>
            <a:r>
              <a:rPr lang="es-ES" sz="2400" dirty="0">
                <a:latin typeface="Arial" panose="020B0604020202020204" pitchFamily="34" charset="0"/>
                <a:cs typeface="Arial" panose="020B0604020202020204" pitchFamily="34" charset="0"/>
              </a:rPr>
              <a:t>3.	Ingrese a </a:t>
            </a:r>
            <a:r>
              <a:rPr lang="es-ES" sz="2400" dirty="0" err="1">
                <a:latin typeface="Arial" panose="020B0604020202020204" pitchFamily="34" charset="0"/>
                <a:cs typeface="Arial" panose="020B0604020202020204" pitchFamily="34" charset="0"/>
              </a:rPr>
              <a:t>play</a:t>
            </a:r>
            <a:r>
              <a:rPr lang="es-ES" sz="2400" dirty="0">
                <a:latin typeface="Arial" panose="020B0604020202020204" pitchFamily="34" charset="0"/>
                <a:cs typeface="Arial" panose="020B0604020202020204" pitchFamily="34" charset="0"/>
              </a:rPr>
              <a:t> store y descargue la aplicación </a:t>
            </a:r>
            <a:r>
              <a:rPr lang="es-ES" sz="2400" dirty="0" err="1">
                <a:latin typeface="Arial" panose="020B0604020202020204" pitchFamily="34" charset="0"/>
                <a:cs typeface="Arial" panose="020B0604020202020204" pitchFamily="34" charset="0"/>
              </a:rPr>
              <a:t>cardiosmart</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explorer</a:t>
            </a:r>
            <a:r>
              <a:rPr lang="es-ES" sz="2400" dirty="0">
                <a:latin typeface="Arial" panose="020B0604020202020204" pitchFamily="34" charset="0"/>
                <a:cs typeface="Arial" panose="020B0604020202020204" pitchFamily="34" charset="0"/>
              </a:rPr>
              <a:t> para profundizar el tema de sistema </a:t>
            </a:r>
            <a:r>
              <a:rPr lang="es-ES" sz="2400" dirty="0" smtClean="0">
                <a:latin typeface="Arial" panose="020B0604020202020204" pitchFamily="34" charset="0"/>
                <a:cs typeface="Arial" panose="020B0604020202020204" pitchFamily="34" charset="0"/>
              </a:rPr>
              <a:t>cardiovascular.</a:t>
            </a:r>
            <a:endParaRPr lang="es-ES" sz="2400" dirty="0">
              <a:latin typeface="Arial" panose="020B0604020202020204" pitchFamily="34" charset="0"/>
              <a:cs typeface="Arial" panose="020B0604020202020204" pitchFamily="34" charset="0"/>
            </a:endParaRPr>
          </a:p>
          <a:p>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98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Arial" panose="020B0604020202020204" pitchFamily="34" charset="0"/>
                <a:cs typeface="Arial" panose="020B0604020202020204" pitchFamily="34" charset="0"/>
              </a:rPr>
              <a:t>Socialización </a:t>
            </a:r>
            <a:endParaRPr lang="es-CO"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solidFill>
            <a:schemeClr val="tx1"/>
          </a:solidFill>
        </p:spPr>
        <p:txBody>
          <a:bodyPr>
            <a:normAutofit/>
          </a:bodyPr>
          <a:lstStyle/>
          <a:p>
            <a:r>
              <a:rPr lang="es-ES" sz="2400" dirty="0">
                <a:latin typeface="Arial" panose="020B0604020202020204" pitchFamily="34" charset="0"/>
                <a:cs typeface="Arial" panose="020B0604020202020204" pitchFamily="34" charset="0"/>
              </a:rPr>
              <a:t>Para llevar a cabo este proyecto, primeramente los estudiantes deberán observar la micro clase a través de una herramienta virtual donde explica las estructuras del sistema </a:t>
            </a:r>
            <a:r>
              <a:rPr lang="es-ES" sz="2400" dirty="0" smtClean="0">
                <a:latin typeface="Arial" panose="020B0604020202020204" pitchFamily="34" charset="0"/>
                <a:cs typeface="Arial" panose="020B0604020202020204" pitchFamily="34" charset="0"/>
              </a:rPr>
              <a:t>hemolinfatico </a:t>
            </a:r>
            <a:r>
              <a:rPr lang="es-ES" sz="2400" dirty="0">
                <a:latin typeface="Arial" panose="020B0604020202020204" pitchFamily="34" charset="0"/>
                <a:cs typeface="Arial" panose="020B0604020202020204" pitchFamily="34" charset="0"/>
              </a:rPr>
              <a:t>y del corazón de invertebrados.</a:t>
            </a:r>
          </a:p>
          <a:p>
            <a:r>
              <a:rPr lang="es-ES" sz="2400" dirty="0">
                <a:latin typeface="Arial" panose="020B0604020202020204" pitchFamily="34" charset="0"/>
                <a:cs typeface="Arial" panose="020B0604020202020204" pitchFamily="34" charset="0"/>
              </a:rPr>
              <a:t>Al finalizar el micro clase encontraran los link directo de los temas y actividades donde se deberá utilizar herramientas digitales para llevar a cabo el aprendizaje</a:t>
            </a:r>
          </a:p>
          <a:p>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47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Artefactos digitales y herramientas digitales</a:t>
            </a:r>
            <a:endParaRPr lang="es-CO" dirty="0"/>
          </a:p>
        </p:txBody>
      </p:sp>
      <p:sp>
        <p:nvSpPr>
          <p:cNvPr id="3" name="Marcador de contenido 2"/>
          <p:cNvSpPr>
            <a:spLocks noGrp="1"/>
          </p:cNvSpPr>
          <p:nvPr>
            <p:ph idx="1"/>
          </p:nvPr>
        </p:nvSpPr>
        <p:spPr>
          <a:solidFill>
            <a:schemeClr val="tx1"/>
          </a:solidFill>
        </p:spPr>
        <p:txBody>
          <a:bodyPr>
            <a:normAutofit/>
          </a:bodyPr>
          <a:lstStyle/>
          <a:p>
            <a:r>
              <a:rPr lang="es-ES" sz="2400" dirty="0">
                <a:latin typeface="Arial" panose="020B0604020202020204" pitchFamily="34" charset="0"/>
                <a:cs typeface="Arial" panose="020B0604020202020204" pitchFamily="34" charset="0"/>
              </a:rPr>
              <a:t>Los artefactos y herramientas digitales necesarias para llevar a cabo este proyecto fueron:</a:t>
            </a:r>
          </a:p>
          <a:p>
            <a:r>
              <a:rPr lang="es-ES" sz="2400" dirty="0">
                <a:latin typeface="Arial" panose="020B0604020202020204" pitchFamily="34" charset="0"/>
                <a:cs typeface="Arial" panose="020B0604020202020204" pitchFamily="34" charset="0"/>
              </a:rPr>
              <a:t>•	Computadora personal.</a:t>
            </a:r>
          </a:p>
          <a:p>
            <a:r>
              <a:rPr lang="es-ES" sz="2400" dirty="0">
                <a:latin typeface="Arial" panose="020B0604020202020204" pitchFamily="34" charset="0"/>
                <a:cs typeface="Arial" panose="020B0604020202020204" pitchFamily="34" charset="0"/>
              </a:rPr>
              <a:t>•	Herramientas online: </a:t>
            </a:r>
            <a:r>
              <a:rPr lang="es-ES" sz="2400" dirty="0" err="1">
                <a:latin typeface="Arial" panose="020B0604020202020204" pitchFamily="34" charset="0"/>
                <a:cs typeface="Arial" panose="020B0604020202020204" pitchFamily="34" charset="0"/>
              </a:rPr>
              <a:t>linoit</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filmora</a:t>
            </a:r>
            <a:r>
              <a:rPr lang="es-ES" sz="2400" dirty="0">
                <a:latin typeface="Arial" panose="020B0604020202020204" pitchFamily="34" charset="0"/>
                <a:cs typeface="Arial" panose="020B0604020202020204" pitchFamily="34" charset="0"/>
              </a:rPr>
              <a:t>, plataforma Ed modo, YouTube, información en la web y </a:t>
            </a:r>
            <a:r>
              <a:rPr lang="es-ES" sz="2400" dirty="0" err="1">
                <a:latin typeface="Arial" panose="020B0604020202020204" pitchFamily="34" charset="0"/>
                <a:cs typeface="Arial" panose="020B0604020202020204" pitchFamily="34" charset="0"/>
              </a:rPr>
              <a:t>screencast</a:t>
            </a:r>
            <a:r>
              <a:rPr lang="es-ES" sz="2400" dirty="0">
                <a:latin typeface="Arial" panose="020B0604020202020204" pitchFamily="34" charset="0"/>
                <a:cs typeface="Arial" panose="020B0604020202020204" pitchFamily="34" charset="0"/>
              </a:rPr>
              <a:t>.</a:t>
            </a:r>
          </a:p>
          <a:p>
            <a:r>
              <a:rPr lang="es-ES" sz="2400" dirty="0">
                <a:latin typeface="Arial" panose="020B0604020202020204" pitchFamily="34" charset="0"/>
                <a:cs typeface="Arial" panose="020B0604020202020204" pitchFamily="34" charset="0"/>
              </a:rPr>
              <a:t>•	Herramientas digitales: Microsoft Word.</a:t>
            </a:r>
          </a:p>
          <a:p>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27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Arial" panose="020B0604020202020204" pitchFamily="34" charset="0"/>
                <a:cs typeface="Arial" panose="020B0604020202020204" pitchFamily="34" charset="0"/>
              </a:rPr>
              <a:t>Temporalización </a:t>
            </a:r>
            <a:endParaRPr lang="es-CO"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solidFill>
            <a:schemeClr val="tx1"/>
          </a:solidFill>
        </p:spPr>
        <p:txBody>
          <a:bodyPr>
            <a:normAutofit/>
          </a:bodyPr>
          <a:lstStyle/>
          <a:p>
            <a:r>
              <a:rPr lang="es-ES" sz="2400" dirty="0">
                <a:latin typeface="Arial" panose="020B0604020202020204" pitchFamily="34" charset="0"/>
                <a:cs typeface="Arial" panose="020B0604020202020204" pitchFamily="34" charset="0"/>
              </a:rPr>
              <a:t>El proyecto se realizara el </a:t>
            </a:r>
            <a:r>
              <a:rPr lang="es-ES" sz="2400" dirty="0" smtClean="0">
                <a:latin typeface="Arial" panose="020B0604020202020204" pitchFamily="34" charset="0"/>
                <a:cs typeface="Arial" panose="020B0604020202020204" pitchFamily="34" charset="0"/>
              </a:rPr>
              <a:t>día </a:t>
            </a:r>
            <a:r>
              <a:rPr lang="es-ES" sz="2400" dirty="0">
                <a:latin typeface="Arial" panose="020B0604020202020204" pitchFamily="34" charset="0"/>
                <a:cs typeface="Arial" panose="020B0604020202020204" pitchFamily="34" charset="0"/>
              </a:rPr>
              <a:t>5 de marzo del 2019 de 9am a 12pm en la asignatura tejidos y órganos con el docente ROLANDO HERNANDEZ LAZO.</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17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81" y="4121239"/>
            <a:ext cx="8534400" cy="2092101"/>
          </a:xfrm>
          <a:solidFill>
            <a:schemeClr val="tx1"/>
          </a:solidFill>
        </p:spPr>
        <p:txBody>
          <a:bodyPr>
            <a:noAutofit/>
          </a:bodyPr>
          <a:lstStyle/>
          <a:p>
            <a:r>
              <a:rPr lang="es-ES" sz="2400" dirty="0" smtClean="0">
                <a:solidFill>
                  <a:schemeClr val="bg2">
                    <a:lumMod val="75000"/>
                  </a:schemeClr>
                </a:solidFill>
                <a:latin typeface="Arial" panose="020B0604020202020204" pitchFamily="34" charset="0"/>
                <a:cs typeface="Arial" panose="020B0604020202020204" pitchFamily="34" charset="0"/>
              </a:rPr>
              <a:t>REQUISITOS </a:t>
            </a:r>
            <a:r>
              <a:rPr lang="es-ES" sz="2400" dirty="0">
                <a:solidFill>
                  <a:schemeClr val="bg2">
                    <a:lumMod val="75000"/>
                  </a:schemeClr>
                </a:solidFill>
                <a:latin typeface="Arial" panose="020B0604020202020204" pitchFamily="34" charset="0"/>
                <a:cs typeface="Arial" panose="020B0604020202020204" pitchFamily="34" charset="0"/>
              </a:rPr>
              <a:t>HUMANO.</a:t>
            </a:r>
            <a:br>
              <a:rPr lang="es-ES" sz="2400" dirty="0">
                <a:solidFill>
                  <a:schemeClr val="bg2">
                    <a:lumMod val="75000"/>
                  </a:schemeClr>
                </a:solidFill>
                <a:latin typeface="Arial" panose="020B0604020202020204" pitchFamily="34" charset="0"/>
                <a:cs typeface="Arial" panose="020B0604020202020204" pitchFamily="34" charset="0"/>
              </a:rPr>
            </a:br>
            <a:r>
              <a:rPr lang="es-ES" sz="2400" cap="none" dirty="0" smtClean="0">
                <a:solidFill>
                  <a:schemeClr val="bg2">
                    <a:lumMod val="75000"/>
                  </a:schemeClr>
                </a:solidFill>
                <a:latin typeface="Arial" panose="020B0604020202020204" pitchFamily="34" charset="0"/>
                <a:cs typeface="Arial" panose="020B0604020202020204" pitchFamily="34" charset="0"/>
              </a:rPr>
              <a:t>en estos temas trabajados por los estudiantes Lina Tristancho y Melissa Díaz, donde se llevan a cabo las técnicas de socialización entre los estudiantes</a:t>
            </a:r>
            <a:r>
              <a:rPr lang="es-ES" sz="2400" dirty="0" smtClean="0">
                <a:solidFill>
                  <a:schemeClr val="bg2">
                    <a:lumMod val="75000"/>
                  </a:schemeClr>
                </a:solidFill>
                <a:latin typeface="Arial" panose="020B0604020202020204" pitchFamily="34" charset="0"/>
                <a:cs typeface="Arial" panose="020B0604020202020204" pitchFamily="34" charset="0"/>
              </a:rPr>
              <a:t>.</a:t>
            </a:r>
            <a:r>
              <a:rPr lang="es-ES" sz="2400" dirty="0">
                <a:solidFill>
                  <a:schemeClr val="bg2">
                    <a:lumMod val="75000"/>
                  </a:schemeClr>
                </a:solidFill>
                <a:latin typeface="Arial" panose="020B0604020202020204" pitchFamily="34" charset="0"/>
                <a:cs typeface="Arial" panose="020B0604020202020204" pitchFamily="34" charset="0"/>
              </a:rPr>
              <a:t/>
            </a:r>
            <a:br>
              <a:rPr lang="es-ES" sz="2400" dirty="0">
                <a:solidFill>
                  <a:schemeClr val="bg2">
                    <a:lumMod val="75000"/>
                  </a:schemeClr>
                </a:solidFill>
                <a:latin typeface="Arial" panose="020B0604020202020204" pitchFamily="34" charset="0"/>
                <a:cs typeface="Arial" panose="020B0604020202020204" pitchFamily="34" charset="0"/>
              </a:rPr>
            </a:br>
            <a:endParaRPr lang="es-CO" sz="2400" dirty="0">
              <a:solidFill>
                <a:schemeClr val="bg2">
                  <a:lumMod val="75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72088" y="170645"/>
            <a:ext cx="8534400" cy="3615267"/>
          </a:xfrm>
          <a:solidFill>
            <a:schemeClr val="tx1"/>
          </a:solidFill>
        </p:spPr>
        <p:txBody>
          <a:bodyPr>
            <a:normAutofit/>
          </a:bodyPr>
          <a:lstStyle/>
          <a:p>
            <a:r>
              <a:rPr lang="es-ES" sz="2400" dirty="0" smtClean="0">
                <a:latin typeface="Arial" panose="020B0604020202020204" pitchFamily="34" charset="0"/>
                <a:cs typeface="Arial" panose="020B0604020202020204" pitchFamily="34" charset="0"/>
              </a:rPr>
              <a:t>REQUISITOS MATERIALES-</a:t>
            </a:r>
          </a:p>
          <a:p>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necesitó un aula de clases para realizar la micro clase a través de una herramienta virtual donde se explica las estructuras del sistema hemolifantico y del corazón de los invertebrados utilizando herramientas (tablero, video beam,  computadora).</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9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Descripción de los resultados obtenidos.</a:t>
            </a:r>
            <a:endParaRPr lang="es-CO" dirty="0"/>
          </a:p>
        </p:txBody>
      </p:sp>
      <p:sp>
        <p:nvSpPr>
          <p:cNvPr id="3" name="Marcador de contenido 2"/>
          <p:cNvSpPr>
            <a:spLocks noGrp="1"/>
          </p:cNvSpPr>
          <p:nvPr>
            <p:ph idx="1"/>
          </p:nvPr>
        </p:nvSpPr>
        <p:spPr>
          <a:xfrm>
            <a:off x="684212" y="463640"/>
            <a:ext cx="8534400" cy="3837428"/>
          </a:xfrm>
          <a:solidFill>
            <a:schemeClr val="tx1"/>
          </a:solidFill>
        </p:spPr>
        <p:txBody>
          <a:bodyPr>
            <a:normAutofit/>
          </a:bodyPr>
          <a:lstStyle/>
          <a:p>
            <a:pPr marL="0" indent="0">
              <a:buNone/>
            </a:pPr>
            <a:r>
              <a:rPr lang="es-ES" sz="2400" dirty="0">
                <a:latin typeface="Arial" panose="020B0604020202020204" pitchFamily="34" charset="0"/>
                <a:cs typeface="Arial" panose="020B0604020202020204" pitchFamily="34" charset="0"/>
              </a:rPr>
              <a:t>En el presente proyecto se realiza una micro clase que es un método digital para el proceso de enseñanza que puede ser utilizado en cualquier contexto en nuestro caso es las estructuras del sistema hemolinfaticos y corazón de invertebrados, estructuras de capilares, venas, arterias y el sistema porta.</a:t>
            </a:r>
          </a:p>
          <a:p>
            <a:pPr marL="0" indent="0">
              <a:buNone/>
            </a:pPr>
            <a:r>
              <a:rPr lang="es-ES" sz="2400" dirty="0">
                <a:latin typeface="Arial" panose="020B0604020202020204" pitchFamily="34" charset="0"/>
                <a:cs typeface="Arial" panose="020B0604020202020204" pitchFamily="34" charset="0"/>
              </a:rPr>
              <a:t>Las herramientas digitales existen en infinidad pero depende de nosotros como saber aprovecharlas y convertirlas en Objetos Virtuales de Aprendizaje.</a:t>
            </a:r>
          </a:p>
          <a:p>
            <a:pPr marL="0" indent="0">
              <a:buNone/>
            </a:pP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57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Arial" panose="020B0604020202020204" pitchFamily="34" charset="0"/>
                <a:cs typeface="Arial" panose="020B0604020202020204" pitchFamily="34" charset="0"/>
              </a:rPr>
              <a:t>Conclusión </a:t>
            </a:r>
            <a:endParaRPr lang="es-CO"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solidFill>
            <a:schemeClr val="tx1"/>
          </a:solidFill>
        </p:spPr>
        <p:txBody>
          <a:bodyPr>
            <a:normAutofit/>
          </a:bodyPr>
          <a:lstStyle/>
          <a:p>
            <a:r>
              <a:rPr lang="es-ES" sz="2400" dirty="0">
                <a:latin typeface="Arial" panose="020B0604020202020204" pitchFamily="34" charset="0"/>
                <a:cs typeface="Arial" panose="020B0604020202020204" pitchFamily="34" charset="0"/>
              </a:rPr>
              <a:t>Se implementa un objeto virtual como es la micro clase para el desarrollo e interacción entre los estudiantes como instrumento novedoso que ayuda al aprendizaje para cualquier enfoque, en este caso es para la asignatura de tejidos y órganos.</a:t>
            </a:r>
          </a:p>
          <a:p>
            <a:r>
              <a:rPr lang="es-ES" sz="2400" dirty="0">
                <a:latin typeface="Arial" panose="020B0604020202020204" pitchFamily="34" charset="0"/>
                <a:cs typeface="Arial" panose="020B0604020202020204" pitchFamily="34" charset="0"/>
              </a:rPr>
              <a:t>Donde se excita al estudiante que utilice competencias tecnologías para el desarrollo de aprendizaje porque de esa manera logramos el objetivo de este proyecto.</a:t>
            </a:r>
          </a:p>
          <a:p>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54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02029" y="156448"/>
            <a:ext cx="9144000" cy="2387600"/>
          </a:xfrm>
        </p:spPr>
        <p:txBody>
          <a:bodyPr/>
          <a:lstStyle/>
          <a:p>
            <a:r>
              <a:rPr lang="es-CO" dirty="0" smtClean="0"/>
              <a:t>MICRO CLASE</a:t>
            </a:r>
            <a:endParaRPr lang="es-CO" dirty="0"/>
          </a:p>
        </p:txBody>
      </p:sp>
      <p:sp>
        <p:nvSpPr>
          <p:cNvPr id="3" name="Subtítulo 2"/>
          <p:cNvSpPr>
            <a:spLocks noGrp="1"/>
          </p:cNvSpPr>
          <p:nvPr>
            <p:ph type="subTitle" idx="1"/>
          </p:nvPr>
        </p:nvSpPr>
        <p:spPr>
          <a:xfrm>
            <a:off x="104749" y="5103715"/>
            <a:ext cx="9144000" cy="1655762"/>
          </a:xfrm>
        </p:spPr>
        <p:txBody>
          <a:bodyPr/>
          <a:lstStyle/>
          <a:p>
            <a:r>
              <a:rPr lang="es-CO" dirty="0" smtClean="0">
                <a:solidFill>
                  <a:schemeClr val="tx1"/>
                </a:solidFill>
                <a:latin typeface="Arial" panose="020B0604020202020204" pitchFamily="34" charset="0"/>
                <a:cs typeface="Arial" panose="020B0604020202020204" pitchFamily="34" charset="0"/>
              </a:rPr>
              <a:t>PRESENTADO POR.</a:t>
            </a:r>
          </a:p>
          <a:p>
            <a:r>
              <a:rPr lang="es-CO" dirty="0" smtClean="0">
                <a:solidFill>
                  <a:schemeClr val="tx1"/>
                </a:solidFill>
                <a:latin typeface="Arial" panose="020B0604020202020204" pitchFamily="34" charset="0"/>
                <a:cs typeface="Arial" panose="020B0604020202020204" pitchFamily="34" charset="0"/>
              </a:rPr>
              <a:t>LINA TRISTANCHO</a:t>
            </a:r>
          </a:p>
          <a:p>
            <a:r>
              <a:rPr lang="es-CO" dirty="0" smtClean="0">
                <a:solidFill>
                  <a:schemeClr val="tx1"/>
                </a:solidFill>
                <a:latin typeface="Arial" panose="020B0604020202020204" pitchFamily="34" charset="0"/>
                <a:cs typeface="Arial" panose="020B0604020202020204" pitchFamily="34" charset="0"/>
              </a:rPr>
              <a:t>MELISSA DIAZ</a:t>
            </a:r>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0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Anexos </a:t>
            </a:r>
            <a:endParaRPr lang="es-CO" dirty="0"/>
          </a:p>
        </p:txBody>
      </p:sp>
      <p:sp>
        <p:nvSpPr>
          <p:cNvPr id="3" name="Marcador de contenido 2"/>
          <p:cNvSpPr>
            <a:spLocks noGrp="1"/>
          </p:cNvSpPr>
          <p:nvPr>
            <p:ph idx="1"/>
          </p:nvPr>
        </p:nvSpPr>
        <p:spPr/>
        <p:txBody>
          <a:bodyPr/>
          <a:lstStyle/>
          <a:p>
            <a:r>
              <a:rPr lang="es-CO" dirty="0">
                <a:hlinkClick r:id="rId2"/>
              </a:rPr>
              <a:t>http://</a:t>
            </a:r>
            <a:r>
              <a:rPr lang="es-CO" dirty="0" smtClean="0">
                <a:hlinkClick r:id="rId2"/>
              </a:rPr>
              <a:t>linoit.com/users/tejidos01/canvases/animales%20invertebrados</a:t>
            </a:r>
            <a:endParaRPr lang="es-CO" dirty="0" smtClean="0"/>
          </a:p>
          <a:p>
            <a:endParaRPr lang="es-CO" dirty="0"/>
          </a:p>
          <a:p>
            <a:endParaRPr lang="es-CO" dirty="0"/>
          </a:p>
          <a:p>
            <a:endParaRPr lang="es-CO" dirty="0"/>
          </a:p>
        </p:txBody>
      </p:sp>
      <p:pic>
        <p:nvPicPr>
          <p:cNvPr id="4" name="Imagen 3"/>
          <p:cNvPicPr>
            <a:picLocks noChangeAspect="1"/>
          </p:cNvPicPr>
          <p:nvPr/>
        </p:nvPicPr>
        <p:blipFill>
          <a:blip r:embed="rId3"/>
          <a:stretch>
            <a:fillRect/>
          </a:stretch>
        </p:blipFill>
        <p:spPr>
          <a:xfrm>
            <a:off x="2125671" y="2140575"/>
            <a:ext cx="5651482" cy="2499577"/>
          </a:xfrm>
          <a:prstGeom prst="rect">
            <a:avLst/>
          </a:prstGeom>
        </p:spPr>
      </p:pic>
    </p:spTree>
    <p:extLst>
      <p:ext uri="{BB962C8B-B14F-4D97-AF65-F5344CB8AC3E}">
        <p14:creationId xmlns:p14="http://schemas.microsoft.com/office/powerpoint/2010/main" val="295855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Anexos </a:t>
            </a:r>
            <a:endParaRPr lang="es-CO" dirty="0"/>
          </a:p>
        </p:txBody>
      </p:sp>
      <p:sp>
        <p:nvSpPr>
          <p:cNvPr id="3" name="Marcador de contenido 2"/>
          <p:cNvSpPr>
            <a:spLocks noGrp="1"/>
          </p:cNvSpPr>
          <p:nvPr>
            <p:ph idx="1"/>
          </p:nvPr>
        </p:nvSpPr>
        <p:spPr/>
        <p:txBody>
          <a:bodyPr/>
          <a:lstStyle/>
          <a:p>
            <a:r>
              <a:rPr lang="es-CO" dirty="0">
                <a:hlinkClick r:id="rId2"/>
              </a:rPr>
              <a:t>https://www.canva.com</a:t>
            </a:r>
            <a:r>
              <a:rPr lang="es-CO" dirty="0" smtClean="0">
                <a:hlinkClick r:id="rId2"/>
              </a:rPr>
              <a:t>/</a:t>
            </a:r>
            <a:endParaRPr lang="es-CO" dirty="0" smtClean="0"/>
          </a:p>
          <a:p>
            <a:endParaRPr lang="es-CO" dirty="0"/>
          </a:p>
        </p:txBody>
      </p:sp>
      <p:pic>
        <p:nvPicPr>
          <p:cNvPr id="4" name="Imagen 3"/>
          <p:cNvPicPr>
            <a:picLocks noChangeAspect="1"/>
          </p:cNvPicPr>
          <p:nvPr/>
        </p:nvPicPr>
        <p:blipFill>
          <a:blip r:embed="rId3"/>
          <a:stretch>
            <a:fillRect/>
          </a:stretch>
        </p:blipFill>
        <p:spPr>
          <a:xfrm>
            <a:off x="5374926" y="67767"/>
            <a:ext cx="5614903" cy="3158002"/>
          </a:xfrm>
          <a:prstGeom prst="rect">
            <a:avLst/>
          </a:prstGeom>
        </p:spPr>
      </p:pic>
      <p:pic>
        <p:nvPicPr>
          <p:cNvPr id="5" name="Imagen 4"/>
          <p:cNvPicPr>
            <a:picLocks noChangeAspect="1"/>
          </p:cNvPicPr>
          <p:nvPr/>
        </p:nvPicPr>
        <p:blipFill>
          <a:blip r:embed="rId4"/>
          <a:stretch>
            <a:fillRect/>
          </a:stretch>
        </p:blipFill>
        <p:spPr>
          <a:xfrm>
            <a:off x="3146880" y="3340099"/>
            <a:ext cx="5614903" cy="3158002"/>
          </a:xfrm>
          <a:prstGeom prst="rect">
            <a:avLst/>
          </a:prstGeom>
        </p:spPr>
      </p:pic>
    </p:spTree>
    <p:extLst>
      <p:ext uri="{BB962C8B-B14F-4D97-AF65-F5344CB8AC3E}">
        <p14:creationId xmlns:p14="http://schemas.microsoft.com/office/powerpoint/2010/main" val="68758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Anexos </a:t>
            </a:r>
            <a:endParaRPr lang="es-CO" dirty="0"/>
          </a:p>
        </p:txBody>
      </p:sp>
      <p:sp>
        <p:nvSpPr>
          <p:cNvPr id="3" name="Marcador de contenido 2"/>
          <p:cNvSpPr>
            <a:spLocks noGrp="1"/>
          </p:cNvSpPr>
          <p:nvPr>
            <p:ph idx="1"/>
          </p:nvPr>
        </p:nvSpPr>
        <p:spPr/>
        <p:txBody>
          <a:bodyPr/>
          <a:lstStyle/>
          <a:p>
            <a:r>
              <a:rPr lang="es-CO" dirty="0"/>
              <a:t>Micro clase </a:t>
            </a:r>
            <a:r>
              <a:rPr lang="es-CO" dirty="0">
                <a:hlinkClick r:id="rId2"/>
              </a:rPr>
              <a:t>https://</a:t>
            </a:r>
            <a:r>
              <a:rPr lang="es-CO" dirty="0" smtClean="0">
                <a:hlinkClick r:id="rId2"/>
              </a:rPr>
              <a:t>www.youtube.com/watch?v=s8eDmsIpS9A</a:t>
            </a:r>
            <a:endParaRPr lang="es-CO" dirty="0" smtClean="0"/>
          </a:p>
          <a:p>
            <a:endParaRPr lang="es-CO" dirty="0" smtClean="0"/>
          </a:p>
          <a:p>
            <a:endParaRPr lang="es-CO" dirty="0"/>
          </a:p>
        </p:txBody>
      </p:sp>
      <p:pic>
        <p:nvPicPr>
          <p:cNvPr id="4" name="Imagen 3"/>
          <p:cNvPicPr>
            <a:picLocks noChangeAspect="1"/>
          </p:cNvPicPr>
          <p:nvPr/>
        </p:nvPicPr>
        <p:blipFill>
          <a:blip r:embed="rId3"/>
          <a:stretch>
            <a:fillRect/>
          </a:stretch>
        </p:blipFill>
        <p:spPr>
          <a:xfrm>
            <a:off x="4125675" y="2908331"/>
            <a:ext cx="5614903" cy="3158002"/>
          </a:xfrm>
          <a:prstGeom prst="rect">
            <a:avLst/>
          </a:prstGeom>
        </p:spPr>
      </p:pic>
    </p:spTree>
    <p:extLst>
      <p:ext uri="{BB962C8B-B14F-4D97-AF65-F5344CB8AC3E}">
        <p14:creationId xmlns:p14="http://schemas.microsoft.com/office/powerpoint/2010/main" val="1538710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583" y="4830266"/>
            <a:ext cx="8534400" cy="1507067"/>
          </a:xfrm>
        </p:spPr>
        <p:txBody>
          <a:bodyPr/>
          <a:lstStyle/>
          <a:p>
            <a:r>
              <a:rPr lang="es-CO" dirty="0" smtClean="0"/>
              <a:t>Anexos </a:t>
            </a:r>
            <a:endParaRPr lang="es-CO" dirty="0"/>
          </a:p>
        </p:txBody>
      </p:sp>
      <p:sp>
        <p:nvSpPr>
          <p:cNvPr id="3" name="Marcador de contenido 2"/>
          <p:cNvSpPr>
            <a:spLocks noGrp="1"/>
          </p:cNvSpPr>
          <p:nvPr>
            <p:ph idx="1"/>
          </p:nvPr>
        </p:nvSpPr>
        <p:spPr>
          <a:xfrm>
            <a:off x="102321" y="-509091"/>
            <a:ext cx="8534400" cy="3615267"/>
          </a:xfrm>
        </p:spPr>
        <p:txBody>
          <a:bodyPr/>
          <a:lstStyle/>
          <a:p>
            <a:r>
              <a:rPr lang="es-CO" dirty="0" smtClean="0"/>
              <a:t> </a:t>
            </a:r>
            <a:r>
              <a:rPr lang="es-CO" dirty="0" err="1" smtClean="0"/>
              <a:t>Cardiosmart</a:t>
            </a:r>
            <a:r>
              <a:rPr lang="es-CO" dirty="0" smtClean="0"/>
              <a:t> </a:t>
            </a:r>
            <a:r>
              <a:rPr lang="es-CO" dirty="0" err="1" smtClean="0"/>
              <a:t>explorer</a:t>
            </a:r>
            <a:endParaRPr lang="es-CO" dirty="0" smtClean="0"/>
          </a:p>
          <a:p>
            <a:pPr marL="0" indent="0">
              <a:buNone/>
            </a:pPr>
            <a:r>
              <a:rPr lang="es-CO" dirty="0" smtClean="0">
                <a:hlinkClick r:id="rId2"/>
              </a:rPr>
              <a:t>https</a:t>
            </a:r>
            <a:r>
              <a:rPr lang="es-CO" dirty="0">
                <a:hlinkClick r:id="rId2"/>
              </a:rPr>
              <a:t>://</a:t>
            </a:r>
            <a:r>
              <a:rPr lang="es-CO" dirty="0" smtClean="0">
                <a:hlinkClick r:id="rId2"/>
              </a:rPr>
              <a:t>play.google.com/store/apps/details?id=org.acc.csexplorer&amp;hl=es</a:t>
            </a:r>
            <a:endParaRPr lang="es-CO" dirty="0" smtClean="0"/>
          </a:p>
          <a:p>
            <a:endParaRPr lang="es-CO" dirty="0"/>
          </a:p>
        </p:txBody>
      </p:sp>
      <p:pic>
        <p:nvPicPr>
          <p:cNvPr id="4" name="Imagen 3"/>
          <p:cNvPicPr>
            <a:picLocks noChangeAspect="1"/>
          </p:cNvPicPr>
          <p:nvPr/>
        </p:nvPicPr>
        <p:blipFill>
          <a:blip r:embed="rId3"/>
          <a:stretch>
            <a:fillRect/>
          </a:stretch>
        </p:blipFill>
        <p:spPr>
          <a:xfrm>
            <a:off x="6043941" y="2722066"/>
            <a:ext cx="5614903" cy="3158002"/>
          </a:xfrm>
          <a:prstGeom prst="rect">
            <a:avLst/>
          </a:prstGeom>
        </p:spPr>
      </p:pic>
      <p:pic>
        <p:nvPicPr>
          <p:cNvPr id="5" name="Imagen 4"/>
          <p:cNvPicPr>
            <a:picLocks noChangeAspect="1"/>
          </p:cNvPicPr>
          <p:nvPr/>
        </p:nvPicPr>
        <p:blipFill>
          <a:blip r:embed="rId4"/>
          <a:stretch>
            <a:fillRect/>
          </a:stretch>
        </p:blipFill>
        <p:spPr>
          <a:xfrm>
            <a:off x="348490" y="1748771"/>
            <a:ext cx="5346655" cy="3407959"/>
          </a:xfrm>
          <a:prstGeom prst="rect">
            <a:avLst/>
          </a:prstGeom>
        </p:spPr>
      </p:pic>
    </p:spTree>
    <p:extLst>
      <p:ext uri="{BB962C8B-B14F-4D97-AF65-F5344CB8AC3E}">
        <p14:creationId xmlns:p14="http://schemas.microsoft.com/office/powerpoint/2010/main" val="90697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4259" y="2575404"/>
            <a:ext cx="8534400" cy="1507067"/>
          </a:xfrm>
        </p:spPr>
        <p:txBody>
          <a:bodyPr>
            <a:noAutofit/>
          </a:bodyPr>
          <a:lstStyle/>
          <a:p>
            <a:r>
              <a:rPr lang="es-CO" sz="9600" dirty="0" smtClean="0">
                <a:latin typeface="Arial" panose="020B0604020202020204" pitchFamily="34" charset="0"/>
                <a:cs typeface="Arial" panose="020B0604020202020204" pitchFamily="34" charset="0"/>
              </a:rPr>
              <a:t>Gracias. </a:t>
            </a:r>
            <a:endParaRPr lang="es-CO"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5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QUE ES UNA MICRO CLASE?</a:t>
            </a:r>
            <a:endParaRPr lang="es-CO" dirty="0"/>
          </a:p>
        </p:txBody>
      </p:sp>
      <p:sp>
        <p:nvSpPr>
          <p:cNvPr id="3" name="Marcador de contenido 2"/>
          <p:cNvSpPr>
            <a:spLocks noGrp="1"/>
          </p:cNvSpPr>
          <p:nvPr>
            <p:ph idx="1"/>
          </p:nvPr>
        </p:nvSpPr>
        <p:spPr>
          <a:solidFill>
            <a:schemeClr val="tx1"/>
          </a:solidFill>
        </p:spPr>
        <p:txBody>
          <a:bodyPr/>
          <a:lstStyle/>
          <a:p>
            <a:r>
              <a:rPr lang="es-ES" dirty="0" smtClean="0">
                <a:solidFill>
                  <a:srgbClr val="002060"/>
                </a:solidFill>
                <a:latin typeface="Arial" panose="020B0604020202020204" pitchFamily="34" charset="0"/>
                <a:cs typeface="Arial" panose="020B0604020202020204" pitchFamily="34" charset="0"/>
              </a:rPr>
              <a:t>Es un Proceso metodológico de formación y perfeccionamiento que utilizando un método y un instrumento, pretende descomponer el acto pedagógico en sus correspondientes destrezas que, una vez identificadas, deben ser aprendidas y puestas en acción por los individuos en formación. Esta metodología fomenta la formación inicial del alumnado.</a:t>
            </a:r>
            <a:endParaRPr lang="es-CO"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35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Objetivo de la micro clase</a:t>
            </a:r>
            <a:endParaRPr lang="es-CO" dirty="0"/>
          </a:p>
        </p:txBody>
      </p:sp>
      <p:sp>
        <p:nvSpPr>
          <p:cNvPr id="3" name="Marcador de contenido 2"/>
          <p:cNvSpPr>
            <a:spLocks noGrp="1"/>
          </p:cNvSpPr>
          <p:nvPr>
            <p:ph idx="1"/>
          </p:nvPr>
        </p:nvSpPr>
        <p:spPr>
          <a:solidFill>
            <a:schemeClr val="tx1"/>
          </a:solidFill>
        </p:spPr>
        <p:txBody>
          <a:bodyPr/>
          <a:lstStyle/>
          <a:p>
            <a:r>
              <a:rPr lang="es-ES" dirty="0" smtClean="0">
                <a:solidFill>
                  <a:srgbClr val="002060"/>
                </a:solidFill>
              </a:rPr>
              <a:t>Hacen explícita la intencionalidad de las acciones que se proponen; las guían, las orientan y expresan los logros que se pretenden en conductas observables al finalizar la clase. El objetivo debe ser específico y ajustado al tiempo para la clase del día..</a:t>
            </a:r>
            <a:endParaRPr lang="es-CO" dirty="0">
              <a:solidFill>
                <a:srgbClr val="002060"/>
              </a:solidFill>
            </a:endParaRPr>
          </a:p>
        </p:txBody>
      </p:sp>
    </p:spTree>
    <p:extLst>
      <p:ext uri="{BB962C8B-B14F-4D97-AF65-F5344CB8AC3E}">
        <p14:creationId xmlns:p14="http://schemas.microsoft.com/office/powerpoint/2010/main" val="75715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2397" y="875763"/>
            <a:ext cx="9567371" cy="3689081"/>
          </a:xfrm>
        </p:spPr>
        <p:txBody>
          <a:bodyPr>
            <a:normAutofit/>
          </a:bodyPr>
          <a:lstStyle/>
          <a:p>
            <a:r>
              <a:rPr lang="es-CO" sz="2400" dirty="0" smtClean="0">
                <a:latin typeface="Arial" panose="020B0604020202020204" pitchFamily="34" charset="0"/>
                <a:cs typeface="Arial" panose="020B0604020202020204" pitchFamily="34" charset="0"/>
              </a:rPr>
              <a:t>Estructuras del sistema hemolinfaticos y corazón de invertebrados.</a:t>
            </a:r>
            <a:br>
              <a:rPr lang="es-CO" sz="2400" dirty="0" smtClean="0">
                <a:latin typeface="Arial" panose="020B0604020202020204" pitchFamily="34" charset="0"/>
                <a:cs typeface="Arial" panose="020B0604020202020204" pitchFamily="34" charset="0"/>
              </a:rPr>
            </a:br>
            <a:r>
              <a:rPr lang="es-CO" sz="2400" dirty="0" smtClean="0">
                <a:latin typeface="Arial" panose="020B0604020202020204" pitchFamily="34" charset="0"/>
                <a:cs typeface="Arial" panose="020B0604020202020204" pitchFamily="34" charset="0"/>
              </a:rPr>
              <a:t>Estructura de venas, capilares y arterias.</a:t>
            </a:r>
            <a:br>
              <a:rPr lang="es-CO" sz="2400" dirty="0" smtClean="0">
                <a:latin typeface="Arial" panose="020B0604020202020204" pitchFamily="34" charset="0"/>
                <a:cs typeface="Arial" panose="020B0604020202020204" pitchFamily="34" charset="0"/>
              </a:rPr>
            </a:br>
            <a:r>
              <a:rPr lang="es-CO" sz="2400" dirty="0" smtClean="0">
                <a:latin typeface="Arial" panose="020B0604020202020204" pitchFamily="34" charset="0"/>
                <a:cs typeface="Arial" panose="020B0604020202020204" pitchFamily="34" charset="0"/>
              </a:rPr>
              <a:t>Sistema porta.</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25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8313" y="5002487"/>
            <a:ext cx="8534400" cy="1507067"/>
          </a:xfrm>
        </p:spPr>
        <p:txBody>
          <a:bodyPr/>
          <a:lstStyle/>
          <a:p>
            <a:r>
              <a:rPr lang="es-CO" dirty="0" smtClean="0">
                <a:latin typeface="Arial" panose="020B0604020202020204" pitchFamily="34" charset="0"/>
                <a:cs typeface="Arial" panose="020B0604020202020204" pitchFamily="34" charset="0"/>
              </a:rPr>
              <a:t>Video</a:t>
            </a:r>
            <a:r>
              <a:rPr lang="es-CO" dirty="0" smtClean="0"/>
              <a:t> de la micro clase</a:t>
            </a:r>
            <a:endParaRPr lang="es-CO" dirty="0"/>
          </a:p>
        </p:txBody>
      </p:sp>
      <p:sp>
        <p:nvSpPr>
          <p:cNvPr id="5" name="Marcador de contenido 4"/>
          <p:cNvSpPr>
            <a:spLocks noGrp="1"/>
          </p:cNvSpPr>
          <p:nvPr>
            <p:ph idx="1"/>
          </p:nvPr>
        </p:nvSpPr>
        <p:spPr/>
        <p:txBody>
          <a:bodyPr/>
          <a:lstStyle/>
          <a:p>
            <a:r>
              <a:rPr lang="es-CO"/>
              <a:t>Micro clase </a:t>
            </a:r>
            <a:r>
              <a:rPr lang="es-CO">
                <a:hlinkClick r:id="rId2"/>
              </a:rPr>
              <a:t>https</a:t>
            </a:r>
            <a:r>
              <a:rPr lang="es-CO">
                <a:hlinkClick r:id="rId2"/>
              </a:rPr>
              <a:t>://</a:t>
            </a:r>
            <a:r>
              <a:rPr lang="es-CO" smtClean="0">
                <a:hlinkClick r:id="rId2"/>
              </a:rPr>
              <a:t>www.youtube.com/watch?v=s8eDmsIpS9A</a:t>
            </a:r>
            <a:endParaRPr lang="es-CO" smtClean="0"/>
          </a:p>
          <a:p>
            <a:endParaRPr lang="es-CO"/>
          </a:p>
        </p:txBody>
      </p:sp>
    </p:spTree>
    <p:extLst>
      <p:ext uri="{BB962C8B-B14F-4D97-AF65-F5344CB8AC3E}">
        <p14:creationId xmlns:p14="http://schemas.microsoft.com/office/powerpoint/2010/main" val="47358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Perfil de los estudiantes</a:t>
            </a:r>
            <a:endParaRPr lang="es-CO" dirty="0"/>
          </a:p>
        </p:txBody>
      </p:sp>
      <p:sp>
        <p:nvSpPr>
          <p:cNvPr id="3" name="Marcador de contenido 2"/>
          <p:cNvSpPr>
            <a:spLocks noGrp="1"/>
          </p:cNvSpPr>
          <p:nvPr>
            <p:ph idx="1"/>
          </p:nvPr>
        </p:nvSpPr>
        <p:spPr>
          <a:solidFill>
            <a:schemeClr val="tx1"/>
          </a:solidFill>
        </p:spPr>
        <p:txBody>
          <a:bodyPr/>
          <a:lstStyle/>
          <a:p>
            <a:r>
              <a:rPr lang="es-ES" dirty="0">
                <a:solidFill>
                  <a:srgbClr val="002060"/>
                </a:solidFill>
              </a:rPr>
              <a:t>Estudiantes de licenciatura en ciencias naturales y educación ambiental de quinto semestre, enfocados a una perspectiva de nuevos métodos de enseñanza.</a:t>
            </a:r>
          </a:p>
          <a:p>
            <a:r>
              <a:rPr lang="es-ES" dirty="0">
                <a:solidFill>
                  <a:srgbClr val="002060"/>
                </a:solidFill>
              </a:rPr>
              <a:t>Realizando un micro clase como un proyecto de enseñanza, demostrando una convivencia y compartiendo con su grupo de trabajo.</a:t>
            </a:r>
          </a:p>
          <a:p>
            <a:endParaRPr lang="es-CO" dirty="0">
              <a:solidFill>
                <a:srgbClr val="002060"/>
              </a:solidFill>
            </a:endParaRPr>
          </a:p>
        </p:txBody>
      </p:sp>
    </p:spTree>
    <p:extLst>
      <p:ext uri="{BB962C8B-B14F-4D97-AF65-F5344CB8AC3E}">
        <p14:creationId xmlns:p14="http://schemas.microsoft.com/office/powerpoint/2010/main" val="124040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latin typeface="Arial" panose="020B0604020202020204" pitchFamily="34" charset="0"/>
                <a:cs typeface="Arial" panose="020B0604020202020204" pitchFamily="34" charset="0"/>
              </a:rPr>
              <a:t>Pregunta científica </a:t>
            </a:r>
            <a:endParaRPr lang="es-CO" sz="2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solidFill>
            <a:schemeClr val="tx1"/>
          </a:solidFill>
        </p:spPr>
        <p:txBody>
          <a:bodyPr>
            <a:normAutofit/>
          </a:bodyPr>
          <a:lstStyle/>
          <a:p>
            <a:r>
              <a:rPr lang="es-ES" sz="2400" dirty="0">
                <a:solidFill>
                  <a:srgbClr val="002060"/>
                </a:solidFill>
                <a:latin typeface="Arial" panose="020B0604020202020204" pitchFamily="34" charset="0"/>
                <a:cs typeface="Arial" panose="020B0604020202020204" pitchFamily="34" charset="0"/>
              </a:rPr>
              <a:t>¿Cómo activar al alumno para que se enfoque en construir su metodología de aprendizaje?</a:t>
            </a:r>
            <a:endParaRPr lang="es-CO"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78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Arial" panose="020B0604020202020204" pitchFamily="34" charset="0"/>
                <a:cs typeface="Arial" panose="020B0604020202020204" pitchFamily="34" charset="0"/>
              </a:rPr>
              <a:t>Producto final</a:t>
            </a:r>
            <a:endParaRPr lang="es-CO"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solidFill>
            <a:schemeClr val="tx1"/>
          </a:solidFill>
        </p:spPr>
        <p:txBody>
          <a:bodyPr/>
          <a:lstStyle/>
          <a:p>
            <a:r>
              <a:rPr lang="es-ES" sz="2400" dirty="0">
                <a:solidFill>
                  <a:srgbClr val="002060"/>
                </a:solidFill>
                <a:latin typeface="Arial" panose="020B0604020202020204" pitchFamily="34" charset="0"/>
                <a:cs typeface="Arial" panose="020B0604020202020204" pitchFamily="34" charset="0"/>
              </a:rPr>
              <a:t>Socialización del proyecto de forma visual a través de una herramienta virtual, donde se lleva a cabo una interpretación en el cual se encontrara información necesaria para resolver actividades que se llevan a cabo al final del video.</a:t>
            </a:r>
          </a:p>
          <a:p>
            <a:r>
              <a:rPr lang="es-ES" sz="2400" dirty="0">
                <a:solidFill>
                  <a:srgbClr val="002060"/>
                </a:solidFill>
                <a:latin typeface="Arial" panose="020B0604020202020204" pitchFamily="34" charset="0"/>
                <a:cs typeface="Arial" panose="020B0604020202020204" pitchFamily="34" charset="0"/>
              </a:rPr>
              <a:t>De igual manera al terminar el micro clase, el alumno encontrara herramientas virtuales como </a:t>
            </a:r>
            <a:r>
              <a:rPr lang="es-ES" sz="2400" dirty="0" smtClean="0">
                <a:solidFill>
                  <a:srgbClr val="002060"/>
                </a:solidFill>
                <a:latin typeface="Arial" panose="020B0604020202020204" pitchFamily="34" charset="0"/>
                <a:cs typeface="Arial" panose="020B0604020202020204" pitchFamily="34" charset="0"/>
              </a:rPr>
              <a:t>aplicaciones para  </a:t>
            </a:r>
            <a:r>
              <a:rPr lang="es-ES" sz="2400" dirty="0">
                <a:solidFill>
                  <a:srgbClr val="002060"/>
                </a:solidFill>
                <a:latin typeface="Arial" panose="020B0604020202020204" pitchFamily="34" charset="0"/>
                <a:cs typeface="Arial" panose="020B0604020202020204" pitchFamily="34" charset="0"/>
              </a:rPr>
              <a:t>el aprendizaje individual.</a:t>
            </a:r>
          </a:p>
          <a:p>
            <a:endParaRPr lang="es-CO" dirty="0">
              <a:solidFill>
                <a:srgbClr val="002060"/>
              </a:solidFill>
            </a:endParaRPr>
          </a:p>
        </p:txBody>
      </p:sp>
    </p:spTree>
    <p:extLst>
      <p:ext uri="{BB962C8B-B14F-4D97-AF65-F5344CB8AC3E}">
        <p14:creationId xmlns:p14="http://schemas.microsoft.com/office/powerpoint/2010/main" val="494947848"/>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103</TotalTime>
  <Words>698</Words>
  <Application>Microsoft Office PowerPoint</Application>
  <PresentationFormat>Panorámica</PresentationFormat>
  <Paragraphs>70</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Century Gothic</vt:lpstr>
      <vt:lpstr>Wingdings 3</vt:lpstr>
      <vt:lpstr>Sector</vt:lpstr>
      <vt:lpstr>General.  Implementar enseñanzas didácticas en el aprendizaje de tejidos y  organología animal, con relación a estructuras del sistema hemolinfatico y de corazón de invertebrados por medio de una micro clase.  Específicos  •Identificar las estructuras del sistema hemolinfatico, venas, arteria, capilares y el sistema porta. •Desarrollar actividades con herramientas digitales para el aprendizaje de el alumno  </vt:lpstr>
      <vt:lpstr>MICRO CLASE</vt:lpstr>
      <vt:lpstr>QUE ES UNA MICRO CLASE?</vt:lpstr>
      <vt:lpstr>Objetivo de la micro clase</vt:lpstr>
      <vt:lpstr>Estructuras del sistema hemolinfaticos y corazón de invertebrados. Estructura de venas, capilares y arterias. Sistema porta.</vt:lpstr>
      <vt:lpstr>Video de la micro clase</vt:lpstr>
      <vt:lpstr>Perfil de los estudiantes</vt:lpstr>
      <vt:lpstr>Pregunta científica </vt:lpstr>
      <vt:lpstr>Producto final</vt:lpstr>
      <vt:lpstr>Relación con el currículo</vt:lpstr>
      <vt:lpstr>Presentación de PowerPoint</vt:lpstr>
      <vt:lpstr>contenido</vt:lpstr>
      <vt:lpstr>actividades</vt:lpstr>
      <vt:lpstr>Socialización </vt:lpstr>
      <vt:lpstr>Artefactos digitales y herramientas digitales</vt:lpstr>
      <vt:lpstr>Temporalización </vt:lpstr>
      <vt:lpstr>REQUISITOS HUMANO. en estos temas trabajados por los estudiantes Lina Tristancho y Melissa Díaz, donde se llevan a cabo las técnicas de socialización entre los estudiantes. </vt:lpstr>
      <vt:lpstr>Descripción de los resultados obtenidos.</vt:lpstr>
      <vt:lpstr>Conclusión </vt:lpstr>
      <vt:lpstr>Anexos </vt:lpstr>
      <vt:lpstr>Anexos </vt:lpstr>
      <vt:lpstr>Anexos </vt:lpstr>
      <vt:lpstr>Anexos </vt:lpstr>
      <vt:lpstr>Gracias. </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CLASE</dc:title>
  <dc:creator>jenny manosalva</dc:creator>
  <cp:lastModifiedBy>jenny manosalva</cp:lastModifiedBy>
  <cp:revision>8</cp:revision>
  <dcterms:created xsi:type="dcterms:W3CDTF">2019-03-06T11:24:10Z</dcterms:created>
  <dcterms:modified xsi:type="dcterms:W3CDTF">2019-03-06T13:07:28Z</dcterms:modified>
</cp:coreProperties>
</file>