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4" r:id="rId15"/>
    <p:sldId id="273" r:id="rId16"/>
    <p:sldId id="275" r:id="rId17"/>
    <p:sldId id="276" r:id="rId18"/>
    <p:sldId id="259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48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D4752B-4B83-4CBD-8F6F-3963872F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B491FA0-29E5-4800-8FD3-235EBF29D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CA75452-A7AD-40F7-B0C4-CFAFF267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39B7133-E1DA-49E5-A20D-3DC0466F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CBD47F1-31E6-42B2-933F-7DC88367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30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BDABC1-44B5-4F93-84EC-41C6EAD6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F29FDB8-4CE3-4EF8-8256-881AFDE3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A9E1BBC-83A8-4FB5-A98C-9B25147A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4854A90-7C7F-44B4-AFA3-D5F9E2BD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F3F9F65-BC95-4E96-9399-50450D8C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018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A85CC04-24CD-4B9D-989A-15D914674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4D1B5B5-B4BB-4504-8A82-9B4BA407B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61DF552-CED2-46BE-8387-433093B3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731BA71-8B71-4075-B885-7F5B5542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A2EC747-24B3-4F4E-9287-43B69EDE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08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AEDC95-67FC-4B03-8ACC-9656F4BA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6799042-9B99-4B9F-8622-6588F9BBC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10E2DB-6436-4AFF-9B5E-247CCC77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D151018-69BC-45C9-9CC7-5F430801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F39F4CC-D6DE-4A6C-A3C5-A3EC206C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62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431C25-AEBA-4BE1-A8AC-70EBE27F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AEDF9A6-FB6F-4191-A286-7ACF1C90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08A9C1E-E71C-4C29-AE0C-AD211FF5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8E01EAB-512A-43D3-9392-67D20B92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944954E-CA15-4017-822C-A00EBC85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34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DDEB634-5AFC-45C4-AD12-C5358D7A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530FDEF-C5E9-4B0D-B55E-4DCABDED8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1D9CC05-B4BF-4CC0-81FD-1B9E23C3C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03817F4-E5A5-45A9-B30D-3BCC6497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D749F9E-1C53-4A33-B4D9-45F11861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4531172-DA79-44D6-81D0-CC09F74C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17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675F54-8B1B-41F3-961B-C1E9D7F3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BF2E314-FF0E-4B07-A475-D1EEA0BFC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3CDCD58-9594-4D4F-9F46-293B61DC6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76B8D46-E811-4B6C-8830-A6F602614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146F8F7-05D2-46A2-ADE7-67F42EA83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E3EB991-F59B-43C3-B198-F605F894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08535E33-8BAC-42A0-A173-7A385892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5C5C324-C9AA-4338-8142-897D5970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527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13C6F-CFB1-440D-94E0-0F22B08B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6EEF7ED-F54D-43B5-BAA3-88B04872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52575DB-F052-44DE-9C5B-7A9C3966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806963E-2254-4F0F-9BAF-D40E6865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051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4ED7B21F-07DB-417E-9BFF-F4D5641E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0508AE8-564B-4B81-93A1-B39B0E03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C4CCE21-D485-498B-81F5-291F8A89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719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AC354D-8FE7-4735-A346-B1155EF8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F636428-0EB7-48E6-88C0-982E4CE9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2340636-3468-4441-A10C-044B6AF44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5B424CB-1230-4C80-8A76-8EE2C017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DB951D0-ACE8-4274-B14C-80EDF078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C5EC1FD-CC07-4EB9-B7B4-21777C2B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400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C70AA4-F19E-432B-8361-E6DB07BE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9D5857E-D3F6-4014-831F-84C72F304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786B9E7-D42E-4BAD-B2FE-FA854814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BAC6336-42B6-43D3-8D5C-162A112E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7D18C57-91D8-4B6A-81E4-BCA1F9E8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CF80A3C-FF67-4BE1-920A-6495D67A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46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3011E56-FC70-4236-A4FD-970A7EF7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77EDF23-770B-4B51-A598-7B18E19BB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B574CAD-5B73-43E9-9EDC-A404B34F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BE92C-5A84-432B-8323-0297EAD04173}" type="datetimeFigureOut">
              <a:rPr lang="es-CO" smtClean="0"/>
              <a:t>07/10/2020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407D5B3-9F67-4856-BD8B-E8D83F6A1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4E49F9E-6BEB-4842-BF26-92C54898D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269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homas_Kuh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s.wikipedia.org/wiki/Paradigma#cite_note-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954" y="5169877"/>
            <a:ext cx="311833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Bell MT" pitchFamily="18" charset="0"/>
              </a:rPr>
              <a:t>PRESENTADO POR:</a:t>
            </a:r>
            <a:br>
              <a:rPr lang="es-MX" sz="1600" b="1" dirty="0" smtClean="0">
                <a:latin typeface="Bell MT" pitchFamily="18" charset="0"/>
              </a:rPr>
            </a:br>
            <a:r>
              <a:rPr lang="es-MX" sz="1600" dirty="0" smtClean="0">
                <a:latin typeface="Bell MT" pitchFamily="18" charset="0"/>
              </a:rPr>
              <a:t>MELISSA </a:t>
            </a:r>
            <a:r>
              <a:rPr lang="es-MX" sz="1600" dirty="0" smtClean="0">
                <a:latin typeface="Bell MT" pitchFamily="18" charset="0"/>
              </a:rPr>
              <a:t>DIAZ </a:t>
            </a:r>
          </a:p>
          <a:p>
            <a:r>
              <a:rPr lang="es-MX" sz="1600" dirty="0" smtClean="0">
                <a:latin typeface="Bell MT" pitchFamily="18" charset="0"/>
              </a:rPr>
              <a:t/>
            </a:r>
            <a:br>
              <a:rPr lang="es-MX" sz="1600" dirty="0" smtClean="0">
                <a:latin typeface="Bell MT" pitchFamily="18" charset="0"/>
              </a:rPr>
            </a:br>
            <a:endParaRPr lang="es-MX" sz="16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33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25856" y="1550598"/>
            <a:ext cx="7832543" cy="36317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500" dirty="0" smtClean="0">
                <a:solidFill>
                  <a:srgbClr val="F7B2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</a:t>
            </a:r>
            <a:r>
              <a:rPr lang="es-ES" sz="11500" dirty="0" smtClean="0">
                <a:solidFill>
                  <a:srgbClr val="8EBC71"/>
                </a:solidFill>
                <a:latin typeface="Impact" pitchFamily="34" charset="0"/>
              </a:rPr>
              <a:t>A</a:t>
            </a:r>
            <a:r>
              <a:rPr lang="es-ES" sz="11500" dirty="0" smtClean="0">
                <a:latin typeface="Impact" pitchFamily="34" charset="0"/>
              </a:rPr>
              <a:t>R</a:t>
            </a:r>
            <a:r>
              <a:rPr lang="es-ES" sz="11500" dirty="0" smtClean="0">
                <a:solidFill>
                  <a:srgbClr val="8EBC71"/>
                </a:solidFill>
                <a:latin typeface="Impact" pitchFamily="34" charset="0"/>
              </a:rPr>
              <a:t>A</a:t>
            </a:r>
            <a:r>
              <a:rPr lang="es-ES" sz="11500" dirty="0" smtClean="0">
                <a:latin typeface="Impact" pitchFamily="34" charset="0"/>
              </a:rPr>
              <a:t>D</a:t>
            </a:r>
            <a:r>
              <a:rPr lang="es-ES" sz="11500" dirty="0" smtClean="0">
                <a:solidFill>
                  <a:srgbClr val="F7B228"/>
                </a:solidFill>
                <a:latin typeface="Impact" pitchFamily="34" charset="0"/>
              </a:rPr>
              <a:t>I</a:t>
            </a:r>
            <a:r>
              <a:rPr lang="es-ES" sz="11500" dirty="0" smtClean="0">
                <a:latin typeface="Impact" pitchFamily="34" charset="0"/>
              </a:rPr>
              <a:t>G</a:t>
            </a:r>
            <a:r>
              <a:rPr lang="es-ES" sz="11500" dirty="0" smtClean="0">
                <a:solidFill>
                  <a:srgbClr val="F7B228"/>
                </a:solidFill>
                <a:latin typeface="Impact" pitchFamily="34" charset="0"/>
              </a:rPr>
              <a:t>M</a:t>
            </a:r>
            <a:r>
              <a:rPr lang="es-ES" sz="11500" dirty="0" smtClean="0">
                <a:solidFill>
                  <a:srgbClr val="F7B228">
                    <a:lumMod val="20000"/>
                    <a:lumOff val="80000"/>
                  </a:srgbClr>
                </a:solidFill>
                <a:latin typeface="Impact" pitchFamily="34" charset="0"/>
              </a:rPr>
              <a:t>A</a:t>
            </a:r>
          </a:p>
          <a:p>
            <a:pPr algn="ctr"/>
            <a:r>
              <a:rPr lang="es-ES" sz="11500" dirty="0" smtClean="0">
                <a:solidFill>
                  <a:schemeClr val="accent5"/>
                </a:solidFill>
                <a:latin typeface="Impact" pitchFamily="34" charset="0"/>
              </a:rPr>
              <a:t>C</a:t>
            </a:r>
            <a:r>
              <a:rPr lang="es-ES" sz="11500" dirty="0" smtClean="0">
                <a:solidFill>
                  <a:srgbClr val="F7B228">
                    <a:lumMod val="20000"/>
                    <a:lumOff val="80000"/>
                  </a:srgbClr>
                </a:solidFill>
                <a:latin typeface="Impact" pitchFamily="34" charset="0"/>
              </a:rPr>
              <a:t>a</a:t>
            </a:r>
            <a:r>
              <a:rPr lang="es-ES" sz="11500" dirty="0" smtClean="0">
                <a:solidFill>
                  <a:srgbClr val="00B0F0"/>
                </a:solidFill>
                <a:latin typeface="Impact" pitchFamily="34" charset="0"/>
              </a:rPr>
              <a:t>m</a:t>
            </a:r>
            <a:r>
              <a:rPr lang="es-ES" sz="11500" dirty="0" smtClean="0">
                <a:solidFill>
                  <a:srgbClr val="F7B228">
                    <a:lumMod val="20000"/>
                    <a:lumOff val="80000"/>
                  </a:srgbClr>
                </a:solidFill>
                <a:latin typeface="Impact" pitchFamily="34" charset="0"/>
              </a:rPr>
              <a:t>b</a:t>
            </a:r>
            <a:r>
              <a:rPr lang="es-ES" sz="115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i</a:t>
            </a:r>
            <a:r>
              <a:rPr lang="es-ES" sz="11500" dirty="0" smtClean="0">
                <a:solidFill>
                  <a:srgbClr val="F7B228">
                    <a:lumMod val="20000"/>
                    <a:lumOff val="80000"/>
                  </a:srgbClr>
                </a:solidFill>
                <a:latin typeface="Impact" pitchFamily="34" charset="0"/>
              </a:rPr>
              <a:t>o</a:t>
            </a:r>
            <a:r>
              <a:rPr lang="es-ES" sz="11500" dirty="0" smtClean="0">
                <a:solidFill>
                  <a:schemeClr val="tx1">
                    <a:lumMod val="50000"/>
                  </a:schemeClr>
                </a:solidFill>
                <a:latin typeface="Impact" pitchFamily="34" charset="0"/>
              </a:rPr>
              <a:t>s</a:t>
            </a:r>
            <a:r>
              <a:rPr lang="es-ES" sz="11500" dirty="0" smtClean="0">
                <a:solidFill>
                  <a:srgbClr val="F7B228">
                    <a:lumMod val="20000"/>
                    <a:lumOff val="80000"/>
                  </a:srgbClr>
                </a:solidFill>
                <a:latin typeface="Impact" pitchFamily="34" charset="0"/>
              </a:rPr>
              <a:t> </a:t>
            </a:r>
            <a:endParaRPr lang="es-ES" sz="11500" dirty="0">
              <a:solidFill>
                <a:srgbClr val="F7B228">
                  <a:lumMod val="20000"/>
                  <a:lumOff val="80000"/>
                </a:srgbClr>
              </a:solidFill>
              <a:latin typeface="Impac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7" b="897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6" y="1438132"/>
            <a:ext cx="1746564" cy="21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oogle Shape;1127;p40"/>
          <p:cNvGrpSpPr/>
          <p:nvPr/>
        </p:nvGrpSpPr>
        <p:grpSpPr>
          <a:xfrm>
            <a:off x="7782595" y="474605"/>
            <a:ext cx="445833" cy="445792"/>
            <a:chOff x="5926265" y="4424051"/>
            <a:chExt cx="720246" cy="720181"/>
          </a:xfrm>
        </p:grpSpPr>
        <p:sp>
          <p:nvSpPr>
            <p:cNvPr id="5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1127;p40"/>
          <p:cNvGrpSpPr/>
          <p:nvPr/>
        </p:nvGrpSpPr>
        <p:grpSpPr>
          <a:xfrm>
            <a:off x="772017" y="3285849"/>
            <a:ext cx="445833" cy="445792"/>
            <a:chOff x="5926265" y="4424051"/>
            <a:chExt cx="720246" cy="720181"/>
          </a:xfrm>
        </p:grpSpPr>
        <p:sp>
          <p:nvSpPr>
            <p:cNvPr id="10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127;p40"/>
          <p:cNvGrpSpPr/>
          <p:nvPr/>
        </p:nvGrpSpPr>
        <p:grpSpPr>
          <a:xfrm>
            <a:off x="4253950" y="648427"/>
            <a:ext cx="445833" cy="445792"/>
            <a:chOff x="5926265" y="4424051"/>
            <a:chExt cx="720246" cy="720181"/>
          </a:xfrm>
        </p:grpSpPr>
        <p:sp>
          <p:nvSpPr>
            <p:cNvPr id="15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127;p40"/>
          <p:cNvGrpSpPr/>
          <p:nvPr/>
        </p:nvGrpSpPr>
        <p:grpSpPr>
          <a:xfrm>
            <a:off x="5919210" y="5900680"/>
            <a:ext cx="445833" cy="445792"/>
            <a:chOff x="5926265" y="4424051"/>
            <a:chExt cx="720246" cy="720181"/>
          </a:xfrm>
        </p:grpSpPr>
        <p:sp>
          <p:nvSpPr>
            <p:cNvPr id="20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1127;p40"/>
          <p:cNvGrpSpPr/>
          <p:nvPr/>
        </p:nvGrpSpPr>
        <p:grpSpPr>
          <a:xfrm>
            <a:off x="550521" y="5454888"/>
            <a:ext cx="445833" cy="445792"/>
            <a:chOff x="5926265" y="4424051"/>
            <a:chExt cx="720246" cy="720181"/>
          </a:xfrm>
        </p:grpSpPr>
        <p:sp>
          <p:nvSpPr>
            <p:cNvPr id="25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1127;p40"/>
          <p:cNvGrpSpPr/>
          <p:nvPr/>
        </p:nvGrpSpPr>
        <p:grpSpPr>
          <a:xfrm>
            <a:off x="10502350" y="1438132"/>
            <a:ext cx="445833" cy="445792"/>
            <a:chOff x="5926265" y="4424051"/>
            <a:chExt cx="720246" cy="720181"/>
          </a:xfrm>
        </p:grpSpPr>
        <p:sp>
          <p:nvSpPr>
            <p:cNvPr id="30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1127;p40"/>
          <p:cNvGrpSpPr/>
          <p:nvPr/>
        </p:nvGrpSpPr>
        <p:grpSpPr>
          <a:xfrm>
            <a:off x="10698853" y="4411534"/>
            <a:ext cx="445833" cy="445792"/>
            <a:chOff x="5926265" y="4424051"/>
            <a:chExt cx="720246" cy="720181"/>
          </a:xfrm>
        </p:grpSpPr>
        <p:sp>
          <p:nvSpPr>
            <p:cNvPr id="35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8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0;p20"/>
          <p:cNvSpPr txBox="1">
            <a:spLocks/>
          </p:cNvSpPr>
          <p:nvPr/>
        </p:nvSpPr>
        <p:spPr>
          <a:xfrm>
            <a:off x="454115" y="4226482"/>
            <a:ext cx="6345270" cy="15412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400" dirty="0" smtClean="0">
                <a:solidFill>
                  <a:schemeClr val="tx1">
                    <a:lumMod val="50000"/>
                  </a:schemeClr>
                </a:solidFill>
              </a:rPr>
              <a:t>El filósofo estadounidense </a:t>
            </a: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Thomas Kuhn</a:t>
            </a:r>
            <a:r>
              <a:rPr lang="es-ES" sz="2400" dirty="0" smtClean="0">
                <a:solidFill>
                  <a:schemeClr val="tx1">
                    <a:lumMod val="50000"/>
                  </a:schemeClr>
                </a:solidFill>
              </a:rPr>
              <a:t> planteaba que un </a:t>
            </a: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cambio de paradigma</a:t>
            </a:r>
            <a:r>
              <a:rPr lang="es-ES" sz="2400" dirty="0" smtClean="0">
                <a:solidFill>
                  <a:schemeClr val="tx1">
                    <a:lumMod val="50000"/>
                  </a:schemeClr>
                </a:solidFill>
              </a:rPr>
              <a:t> científico se producía cuando los supuestos básicos generales, las teorías, leyes y técnicas aplicadas hasta el momento por los miembros de una comunidad científica, resultan a todas luces incapaces para explicar algunos fenómenos, anomalías y dudas que van surgiendo en relación con una materia.</a:t>
            </a:r>
            <a:endParaRPr lang="es-E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Google Shape;892;p39"/>
          <p:cNvSpPr/>
          <p:nvPr/>
        </p:nvSpPr>
        <p:spPr>
          <a:xfrm>
            <a:off x="2925252" y="257908"/>
            <a:ext cx="2525979" cy="1967201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52" y="2046942"/>
            <a:ext cx="2826419" cy="282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15715" y="803379"/>
            <a:ext cx="6174469" cy="12716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mtClean="0"/>
              <a:t>EJEMPLO DE PARADIGMA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2556760"/>
            <a:ext cx="3600400" cy="34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861574" y="2608613"/>
            <a:ext cx="3434825" cy="3323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PARADIGMA GEOCENTRICO</a:t>
            </a:r>
          </a:p>
          <a:p>
            <a:pPr algn="just"/>
            <a:r>
              <a:rPr lang="es-ES" dirty="0" smtClean="0">
                <a:solidFill>
                  <a:schemeClr val="tx2">
                    <a:lumMod val="10000"/>
                  </a:schemeClr>
                </a:solidFill>
              </a:rPr>
              <a:t>Se creía que la tierra era el centro del universo y que los planetas y el sol giraban en torno a la tierra, el mismo cambio a causa de nuevos descubrimientos, dejando de lado a esta postura para adoptar una nueva, la heliocéntrica, donde se entiende que el sol es centro de nuestro sistema, y los planetas giran entorno a este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36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1268" y="1810593"/>
            <a:ext cx="10034953" cy="280076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Ultra Bold" pitchFamily="34" charset="0"/>
              </a:rPr>
              <a:t>P</a:t>
            </a:r>
            <a:r>
              <a:rPr lang="es-ES" sz="8800" dirty="0" smtClean="0">
                <a:solidFill>
                  <a:srgbClr val="8EBC71"/>
                </a:solidFill>
                <a:latin typeface="Gill Sans Ultra Bold" pitchFamily="34" charset="0"/>
              </a:rPr>
              <a:t>A</a:t>
            </a:r>
            <a:r>
              <a:rPr lang="es-ES" sz="8800" dirty="0" smtClean="0">
                <a:latin typeface="Gill Sans Ultra Bold" pitchFamily="34" charset="0"/>
              </a:rPr>
              <a:t>R</a:t>
            </a:r>
            <a:r>
              <a:rPr lang="es-ES" sz="8800" dirty="0" smtClean="0">
                <a:solidFill>
                  <a:srgbClr val="8EBC71"/>
                </a:solidFill>
                <a:latin typeface="Gill Sans Ultra Bold" pitchFamily="34" charset="0"/>
              </a:rPr>
              <a:t>A</a:t>
            </a:r>
            <a:r>
              <a:rPr lang="es-ES" sz="8800" dirty="0" smtClean="0">
                <a:latin typeface="Gill Sans Ultra Bold" pitchFamily="34" charset="0"/>
              </a:rPr>
              <a:t>D</a:t>
            </a:r>
            <a:r>
              <a:rPr lang="es-ES" sz="8800" dirty="0" smtClean="0">
                <a:solidFill>
                  <a:srgbClr val="F7B228"/>
                </a:solidFill>
                <a:latin typeface="Gill Sans Ultra Bold" pitchFamily="34" charset="0"/>
              </a:rPr>
              <a:t>I</a:t>
            </a:r>
            <a:r>
              <a:rPr lang="es-ES" sz="8800" dirty="0" smtClean="0">
                <a:latin typeface="Gill Sans Ultra Bold" pitchFamily="34" charset="0"/>
              </a:rPr>
              <a:t>G</a:t>
            </a:r>
            <a:r>
              <a:rPr lang="es-ES" sz="8800" dirty="0" smtClean="0">
                <a:solidFill>
                  <a:srgbClr val="F7B228"/>
                </a:solidFill>
                <a:latin typeface="Gill Sans Ultra Bold" pitchFamily="34" charset="0"/>
              </a:rPr>
              <a:t>M</a:t>
            </a:r>
            <a:r>
              <a:rPr lang="es-E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A</a:t>
            </a:r>
          </a:p>
          <a:p>
            <a:pPr algn="ctr"/>
            <a:r>
              <a:rPr lang="es-ES" sz="8800" dirty="0" smtClean="0">
                <a:solidFill>
                  <a:schemeClr val="accent1"/>
                </a:solidFill>
                <a:latin typeface="Gill Sans Ultra Bold" pitchFamily="34" charset="0"/>
              </a:rPr>
              <a:t>s</a:t>
            </a:r>
            <a:r>
              <a:rPr lang="es-E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i</a:t>
            </a:r>
            <a:r>
              <a:rPr lang="es-ES" sz="8800" dirty="0" smtClean="0">
                <a:solidFill>
                  <a:schemeClr val="accent5"/>
                </a:solidFill>
                <a:latin typeface="Gill Sans Ultra Bold" pitchFamily="34" charset="0"/>
              </a:rPr>
              <a:t>g</a:t>
            </a:r>
            <a:r>
              <a:rPr lang="es-ES" sz="8800" dirty="0" smtClean="0">
                <a:solidFill>
                  <a:schemeClr val="accent1">
                    <a:lumMod val="75000"/>
                  </a:schemeClr>
                </a:solidFill>
                <a:latin typeface="Gill Sans Ultra Bold" pitchFamily="34" charset="0"/>
              </a:rPr>
              <a:t>l</a:t>
            </a:r>
            <a:r>
              <a:rPr lang="es-E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o</a:t>
            </a:r>
            <a:r>
              <a:rPr lang="es-ES" sz="8800" dirty="0" smtClean="0">
                <a:solidFill>
                  <a:srgbClr val="FF0000"/>
                </a:solidFill>
                <a:latin typeface="Gill Sans Ultra Bold" pitchFamily="34" charset="0"/>
              </a:rPr>
              <a:t>s</a:t>
            </a:r>
            <a:r>
              <a:rPr lang="es-ES" sz="8800" dirty="0" smtClean="0">
                <a:solidFill>
                  <a:srgbClr val="F7B228">
                    <a:lumMod val="20000"/>
                    <a:lumOff val="80000"/>
                  </a:srgbClr>
                </a:solidFill>
                <a:latin typeface="Gill Sans Ultra Bold" pitchFamily="34" charset="0"/>
              </a:rPr>
              <a:t> </a:t>
            </a:r>
            <a:endParaRPr lang="es-ES" sz="8800" dirty="0">
              <a:solidFill>
                <a:srgbClr val="F7B228">
                  <a:lumMod val="20000"/>
                  <a:lumOff val="80000"/>
                </a:srgbClr>
              </a:solidFill>
              <a:latin typeface="Gill Sans Ultra Bold" pitchFamily="34" charset="0"/>
            </a:endParaRPr>
          </a:p>
        </p:txBody>
      </p:sp>
      <p:grpSp>
        <p:nvGrpSpPr>
          <p:cNvPr id="3" name="Google Shape;1127;p40"/>
          <p:cNvGrpSpPr/>
          <p:nvPr/>
        </p:nvGrpSpPr>
        <p:grpSpPr>
          <a:xfrm>
            <a:off x="359534" y="1448526"/>
            <a:ext cx="445833" cy="445792"/>
            <a:chOff x="5926265" y="4424051"/>
            <a:chExt cx="720246" cy="720181"/>
          </a:xfrm>
        </p:grpSpPr>
        <p:sp>
          <p:nvSpPr>
            <p:cNvPr id="4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oogle Shape;1127;p40"/>
          <p:cNvGrpSpPr/>
          <p:nvPr/>
        </p:nvGrpSpPr>
        <p:grpSpPr>
          <a:xfrm>
            <a:off x="7185779" y="173556"/>
            <a:ext cx="445833" cy="445792"/>
            <a:chOff x="5926265" y="4424051"/>
            <a:chExt cx="720246" cy="720181"/>
          </a:xfrm>
        </p:grpSpPr>
        <p:sp>
          <p:nvSpPr>
            <p:cNvPr id="9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1127;p40"/>
          <p:cNvGrpSpPr/>
          <p:nvPr/>
        </p:nvGrpSpPr>
        <p:grpSpPr>
          <a:xfrm>
            <a:off x="10613304" y="1597515"/>
            <a:ext cx="445833" cy="445792"/>
            <a:chOff x="5926265" y="4424051"/>
            <a:chExt cx="720246" cy="720181"/>
          </a:xfrm>
        </p:grpSpPr>
        <p:sp>
          <p:nvSpPr>
            <p:cNvPr id="14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127;p40"/>
          <p:cNvGrpSpPr/>
          <p:nvPr/>
        </p:nvGrpSpPr>
        <p:grpSpPr>
          <a:xfrm>
            <a:off x="7963602" y="5359857"/>
            <a:ext cx="445833" cy="445792"/>
            <a:chOff x="5926265" y="4424051"/>
            <a:chExt cx="720246" cy="720181"/>
          </a:xfrm>
        </p:grpSpPr>
        <p:sp>
          <p:nvSpPr>
            <p:cNvPr id="19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1127;p40"/>
          <p:cNvGrpSpPr/>
          <p:nvPr/>
        </p:nvGrpSpPr>
        <p:grpSpPr>
          <a:xfrm>
            <a:off x="9225594" y="3416604"/>
            <a:ext cx="445833" cy="445792"/>
            <a:chOff x="5926265" y="4424051"/>
            <a:chExt cx="720246" cy="720181"/>
          </a:xfrm>
        </p:grpSpPr>
        <p:sp>
          <p:nvSpPr>
            <p:cNvPr id="24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1127;p40"/>
          <p:cNvGrpSpPr/>
          <p:nvPr/>
        </p:nvGrpSpPr>
        <p:grpSpPr>
          <a:xfrm>
            <a:off x="4712209" y="5288572"/>
            <a:ext cx="445833" cy="445792"/>
            <a:chOff x="5926265" y="4424051"/>
            <a:chExt cx="720246" cy="720181"/>
          </a:xfrm>
        </p:grpSpPr>
        <p:sp>
          <p:nvSpPr>
            <p:cNvPr id="29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1127;p40"/>
          <p:cNvGrpSpPr/>
          <p:nvPr/>
        </p:nvGrpSpPr>
        <p:grpSpPr>
          <a:xfrm>
            <a:off x="1398677" y="5508701"/>
            <a:ext cx="445833" cy="445792"/>
            <a:chOff x="5926265" y="4424051"/>
            <a:chExt cx="720246" cy="720181"/>
          </a:xfrm>
        </p:grpSpPr>
        <p:sp>
          <p:nvSpPr>
            <p:cNvPr id="34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1127;p40"/>
          <p:cNvGrpSpPr/>
          <p:nvPr/>
        </p:nvGrpSpPr>
        <p:grpSpPr>
          <a:xfrm>
            <a:off x="3896160" y="1261788"/>
            <a:ext cx="445833" cy="445792"/>
            <a:chOff x="5926265" y="4424051"/>
            <a:chExt cx="720246" cy="720181"/>
          </a:xfrm>
        </p:grpSpPr>
        <p:sp>
          <p:nvSpPr>
            <p:cNvPr id="39" name="Google Shape;112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2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3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13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5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781908" y="1339500"/>
            <a:ext cx="8956429" cy="904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>
                <a:latin typeface="Gill Sans Ultra Bold" pitchFamily="34" charset="0"/>
              </a:rPr>
              <a:t>Paradigma pre moderno  </a:t>
            </a:r>
            <a:endParaRPr lang="es-MX" dirty="0">
              <a:latin typeface="Gill Sans Ultra Bold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1" y="2637693"/>
            <a:ext cx="4027227" cy="302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2890"/>
              </p:ext>
            </p:extLst>
          </p:nvPr>
        </p:nvGraphicFramePr>
        <p:xfrm>
          <a:off x="5345722" y="2532186"/>
          <a:ext cx="6096000" cy="3574852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</a:tblGrid>
              <a:tr h="1723192">
                <a:tc>
                  <a:txBody>
                    <a:bodyPr/>
                    <a:lstStyle/>
                    <a:p>
                      <a:pPr algn="just"/>
                      <a:r>
                        <a:rPr lang="es-MX" sz="105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 PISOS.</a:t>
                      </a:r>
                    </a:p>
                    <a:p>
                      <a:pPr algn="just"/>
                      <a:r>
                        <a:rPr lang="es-MX" sz="105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Dios está “arriba”; nosotros, “abajo”. Y pensamos a Dios a imagen de nosotros mismos, que estamos “abajo”. Si abajo hay reyes y corte, “arriba” Dios ha de ser un Gran Rey con su Corte Celestial. </a:t>
                      </a:r>
                    </a:p>
                    <a:p>
                      <a:pPr algn="just"/>
                      <a:r>
                        <a:rPr lang="es-MX" sz="105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Allá el conocimiento es pleno; acá, no. Allá todo es paz y quietud; acá, no. Allá está la dicha, acá… </a:t>
                      </a:r>
                      <a:r>
                        <a:rPr lang="es-MX" sz="1050" b="0" i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¡el valle de lágrimas!.</a:t>
                      </a:r>
                      <a:endParaRPr lang="es-MX" sz="1050" b="0" i="0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just"/>
                      <a:endParaRPr lang="es-MX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5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HETERONOMIA MORAL</a:t>
                      </a:r>
                    </a:p>
                    <a:p>
                      <a:pPr algn="just"/>
                      <a:r>
                        <a:rPr lang="es-MX" sz="105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pregunta aquí es ¿qué tengo que hacer yo? Y la respuesta: ¡la voluntad del de Arriba: </a:t>
                      </a:r>
                      <a:r>
                        <a:rPr lang="es-MX" sz="1050" b="0" i="0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Dios</a:t>
                      </a:r>
                      <a:r>
                        <a:rPr lang="es-MX" sz="105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! Hay que obedecer, “</a:t>
                      </a:r>
                      <a:r>
                        <a:rPr lang="es-MX" sz="1050" b="0" i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tengo que hacer la voluntad de Dios”</a:t>
                      </a:r>
                      <a:r>
                        <a:rPr lang="es-MX" sz="105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Entonces, no hay nada más que hacer, no hay nada que inventar. Yo soy tal o cual “por la gracia de Dios”. Esto afirma un tipo de sociedad: la sociedad de cristiandad.</a:t>
                      </a:r>
                    </a:p>
                    <a:p>
                      <a:pPr algn="just"/>
                      <a:endParaRPr lang="es-MX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05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REVELACION</a:t>
                      </a:r>
                    </a:p>
                    <a:p>
                      <a:pPr algn="just"/>
                      <a:r>
                        <a:rPr lang="es-MX" sz="105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vez en cuando, de ese “segundo piso” se deja caer algo: la “revelación”. Y como arriba está el poder (también), entonces es lógico entender que Dios “actúa”…, interviene</a:t>
                      </a:r>
                    </a:p>
                    <a:p>
                      <a:pPr algn="just"/>
                      <a:endParaRPr lang="es-MX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5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 MUNDO MALO.</a:t>
                      </a:r>
                    </a:p>
                    <a:p>
                      <a:pPr algn="just"/>
                      <a:r>
                        <a:rPr lang="es-MX" sz="105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concepción del mundo que surge de este paradigma es la de un mundo que no tiene importancia realmente, es un mundo malo. Lo bueno está “más allá”, en el </a:t>
                      </a:r>
                      <a:r>
                        <a:rPr lang="es-MX" sz="1050" b="0" i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segundo piso</a:t>
                      </a:r>
                      <a:r>
                        <a:rPr lang="es-MX" sz="105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Así las cosas, la salvación reside en apartarse del mundo; la santidad implica huir del mundo, no dejarse atrapar por él, ser inmaculado, sin mancha. Hay que caminar hacia Dios, hay que ir hacia el cielo.</a:t>
                      </a:r>
                    </a:p>
                    <a:p>
                      <a:pPr algn="just"/>
                      <a:endParaRPr lang="es-MX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957446" y="62328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/>
              <a:t>Entre los principales rasgos del paradigma </a:t>
            </a:r>
            <a:r>
              <a:rPr lang="es-MX" b="1" dirty="0" smtClean="0"/>
              <a:t>Pre moderno </a:t>
            </a:r>
            <a:r>
              <a:rPr lang="es-MX" b="1" dirty="0"/>
              <a:t>encontramos:</a:t>
            </a:r>
          </a:p>
        </p:txBody>
      </p:sp>
    </p:spTree>
    <p:extLst>
      <p:ext uri="{BB962C8B-B14F-4D97-AF65-F5344CB8AC3E}">
        <p14:creationId xmlns:p14="http://schemas.microsoft.com/office/powerpoint/2010/main" val="7341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74" y="656227"/>
            <a:ext cx="7268661" cy="54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2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84" y="758596"/>
            <a:ext cx="6593835" cy="495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5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adro comparativo danielaquintero(3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16129" r="7005" b="32909"/>
          <a:stretch/>
        </p:blipFill>
        <p:spPr bwMode="auto">
          <a:xfrm>
            <a:off x="1644895" y="1248857"/>
            <a:ext cx="9600199" cy="40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61137" y="2693953"/>
            <a:ext cx="7046985" cy="1889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GRACIAS</a:t>
            </a:r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 </a:t>
            </a:r>
            <a:endParaRPr lang="es-E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39;p13"/>
          <p:cNvSpPr txBox="1">
            <a:spLocks/>
          </p:cNvSpPr>
          <p:nvPr/>
        </p:nvSpPr>
        <p:spPr>
          <a:xfrm>
            <a:off x="1414149" y="1427970"/>
            <a:ext cx="9132277" cy="23468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D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ID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A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T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A 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D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E 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L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A 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Q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U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M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A</a:t>
            </a:r>
            <a:endParaRPr lang="es-E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3" name="2 Conector recto"/>
          <p:cNvCxnSpPr>
            <a:endCxn id="6" idx="3"/>
          </p:cNvCxnSpPr>
          <p:nvPr/>
        </p:nvCxnSpPr>
        <p:spPr>
          <a:xfrm>
            <a:off x="1601718" y="2601400"/>
            <a:ext cx="89447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176149" y="4242374"/>
            <a:ext cx="789831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3200" dirty="0" smtClean="0">
                <a:latin typeface="Narkisim" pitchFamily="34" charset="-79"/>
                <a:cs typeface="Narkisim" pitchFamily="34" charset="-79"/>
              </a:rPr>
              <a:t>PARADIGMAS Y CAMBIOS DE PARADIGMA</a:t>
            </a:r>
            <a:endParaRPr lang="es-ES" sz="32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3845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75" y="838584"/>
            <a:ext cx="6552728" cy="184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 rot="18751030">
            <a:off x="-419423" y="2093326"/>
            <a:ext cx="684076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ES" dirty="0" smtClean="0"/>
              <a:t>TABLA 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DE 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CONTENIDOS</a:t>
            </a:r>
            <a:endParaRPr lang="es-ES" dirty="0"/>
          </a:p>
        </p:txBody>
      </p:sp>
      <p:sp>
        <p:nvSpPr>
          <p:cNvPr id="12" name="3 Marcador de texto"/>
          <p:cNvSpPr txBox="1">
            <a:spLocks/>
          </p:cNvSpPr>
          <p:nvPr/>
        </p:nvSpPr>
        <p:spPr>
          <a:xfrm>
            <a:off x="3297741" y="3132139"/>
            <a:ext cx="4814627" cy="3057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>
                <a:solidFill>
                  <a:schemeClr val="tx1"/>
                </a:solidFill>
              </a:rPr>
              <a:t>Frase reflexiva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Entrada al tema central: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Origen, concepto, características, tipos y cambios del paradigma.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Video resumido del tema.</a:t>
            </a:r>
          </a:p>
          <a:p>
            <a:pPr marL="139700" indent="0">
              <a:buFont typeface="Arial" panose="020B0604020202020204" pitchFamily="34" charset="0"/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2" y="1404633"/>
            <a:ext cx="1244618" cy="1328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29" y="3002238"/>
            <a:ext cx="8096250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53;p15"/>
          <p:cNvSpPr txBox="1">
            <a:spLocks/>
          </p:cNvSpPr>
          <p:nvPr/>
        </p:nvSpPr>
        <p:spPr>
          <a:xfrm>
            <a:off x="2303902" y="1113931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8000" smtClean="0">
                <a:latin typeface="Vivaldi" pitchFamily="66" charset="0"/>
              </a:rPr>
              <a:t>Hello!</a:t>
            </a:r>
            <a:endParaRPr lang="es-ES" sz="8000" dirty="0"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radigmas - Aprender a pensa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9" b="99486" l="12723" r="83715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" y="1696040"/>
            <a:ext cx="2880578" cy="285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67;p17"/>
          <p:cNvSpPr txBox="1">
            <a:spLocks/>
          </p:cNvSpPr>
          <p:nvPr/>
        </p:nvSpPr>
        <p:spPr>
          <a:xfrm>
            <a:off x="3481898" y="361278"/>
            <a:ext cx="5509701" cy="164336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numCol="1" anchor="b" anchorCtr="0">
            <a:prstTxWarp prst="textWave2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 u="sng" dirty="0" smtClean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</a:rPr>
              <a:t>O</a:t>
            </a:r>
            <a:r>
              <a:rPr lang="es-ES" u="sng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R</a:t>
            </a:r>
            <a:r>
              <a:rPr lang="es-ES" u="sng" dirty="0" smtClean="0">
                <a:ln>
                  <a:solidFill>
                    <a:srgbClr val="7030A0"/>
                  </a:solidFill>
                </a:ln>
                <a:solidFill>
                  <a:schemeClr val="accent5"/>
                </a:solidFill>
              </a:rPr>
              <a:t>I</a:t>
            </a:r>
            <a:r>
              <a:rPr lang="es-ES" u="sng" dirty="0" smtClean="0">
                <a:ln>
                  <a:solidFill>
                    <a:srgbClr val="7030A0"/>
                  </a:solidFill>
                </a:ln>
              </a:rPr>
              <a:t>G</a:t>
            </a:r>
            <a:r>
              <a:rPr lang="es-ES" u="sng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s-ES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N</a:t>
            </a:r>
            <a:r>
              <a:rPr lang="es-ES" u="sng" dirty="0" smtClean="0">
                <a:ln>
                  <a:solidFill>
                    <a:srgbClr val="7030A0"/>
                  </a:solidFill>
                </a:ln>
              </a:rPr>
              <a:t> </a:t>
            </a:r>
            <a:endParaRPr lang="es-ES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387969" y="2485292"/>
            <a:ext cx="5967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ngsana New" pitchFamily="18" charset="-34"/>
                <a:cs typeface="Angsana New" pitchFamily="18" charset="-34"/>
              </a:rPr>
              <a:t>El término </a:t>
            </a:r>
            <a:r>
              <a:rPr lang="es-ES" sz="2400" b="1" dirty="0">
                <a:latin typeface="Angsana New" pitchFamily="18" charset="-34"/>
                <a:cs typeface="Angsana New" pitchFamily="18" charset="-34"/>
              </a:rPr>
              <a:t>paradigma</a:t>
            </a:r>
            <a:r>
              <a:rPr lang="es-ES" sz="2400" dirty="0">
                <a:latin typeface="Angsana New" pitchFamily="18" charset="-34"/>
                <a:cs typeface="Angsana New" pitchFamily="18" charset="-34"/>
              </a:rPr>
              <a:t>​ se origina en la palabra griega πα</a:t>
            </a:r>
            <a:r>
              <a:rPr lang="es-ES" sz="2400" dirty="0" err="1">
                <a:latin typeface="Angsana New" pitchFamily="18" charset="-34"/>
                <a:cs typeface="Angsana New" pitchFamily="18" charset="-34"/>
              </a:rPr>
              <a:t>ράδειγμ</a:t>
            </a:r>
            <a:r>
              <a:rPr lang="es-ES" sz="2400" dirty="0">
                <a:latin typeface="Angsana New" pitchFamily="18" charset="-34"/>
                <a:cs typeface="Angsana New" pitchFamily="18" charset="-34"/>
              </a:rPr>
              <a:t>α [parádeigma] que en griego antiguo significa "modelo" o "ejemplo". A su vez se divide en dos vocablos πα</a:t>
            </a:r>
            <a:r>
              <a:rPr lang="es-ES" sz="2400" dirty="0" err="1">
                <a:latin typeface="Angsana New" pitchFamily="18" charset="-34"/>
                <a:cs typeface="Angsana New" pitchFamily="18" charset="-34"/>
              </a:rPr>
              <a:t>ρά</a:t>
            </a:r>
            <a:r>
              <a:rPr lang="es-ES" sz="2400" dirty="0">
                <a:latin typeface="Angsana New" pitchFamily="18" charset="-34"/>
                <a:cs typeface="Angsana New" pitchFamily="18" charset="-34"/>
              </a:rPr>
              <a:t> [pará] ("junto") y </a:t>
            </a:r>
            <a:r>
              <a:rPr lang="es-ES" sz="2400" dirty="0" err="1">
                <a:latin typeface="Angsana New" pitchFamily="18" charset="-34"/>
                <a:cs typeface="Angsana New" pitchFamily="18" charset="-34"/>
              </a:rPr>
              <a:t>δεῖγμ</a:t>
            </a:r>
            <a:r>
              <a:rPr lang="es-ES" sz="2400" dirty="0">
                <a:latin typeface="Angsana New" pitchFamily="18" charset="-34"/>
                <a:cs typeface="Angsana New" pitchFamily="18" charset="-34"/>
              </a:rPr>
              <a:t>α [deīgma] ("ejemplo", "patrón"). ​ Originariamente, significaba patrón, modelo.</a:t>
            </a:r>
          </a:p>
        </p:txBody>
      </p:sp>
    </p:spTree>
    <p:extLst>
      <p:ext uri="{BB962C8B-B14F-4D97-AF65-F5344CB8AC3E}">
        <p14:creationId xmlns:p14="http://schemas.microsoft.com/office/powerpoint/2010/main" val="39179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91" y="957161"/>
            <a:ext cx="7124949" cy="129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84891" y="3039786"/>
            <a:ext cx="4572000" cy="20621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sz="1600" dirty="0">
                <a:latin typeface="Arial" pitchFamily="34" charset="0"/>
                <a:cs typeface="Arial" pitchFamily="34" charset="0"/>
              </a:rPr>
              <a:t>El filósofo e historiador de la ciencia, Thomas S. Kuhn dio a paradigma su significado contemporáneo cuando lo adoptó para referirse al conjunto de prácticas y saberes que definen una disciplina científica durante un período específico. El mismo Kuhn prefería los términos ejemplar o ciencia normal, que tienen un significado filosófico más exacto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81" y="2573478"/>
            <a:ext cx="1869568" cy="186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7631650" y="2134722"/>
            <a:ext cx="39038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itchFamily="34" charset="0"/>
                <a:cs typeface="Arial" pitchFamily="34" charset="0"/>
              </a:rPr>
              <a:t>Para Platón, los paradigmas son los modelos divinos a partir de los cuales las cosas terrestres están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hechas.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A su vez tiene las mismas raíces que «demostrar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400" dirty="0">
                <a:latin typeface="Arial" pitchFamily="34" charset="0"/>
                <a:cs typeface="Arial" pitchFamily="34" charset="0"/>
              </a:rPr>
              <a:t>Michel Foucault usó los términos epistemológico, discursivo, matesis y taxinomial, para aspectos del paradigma en el sentido original dado por Kuhn.</a:t>
            </a:r>
          </a:p>
          <a:p>
            <a:pPr algn="just"/>
            <a:r>
              <a:rPr lang="es-ES" sz="1400" dirty="0">
                <a:latin typeface="Arial" pitchFamily="34" charset="0"/>
                <a:cs typeface="Arial" pitchFamily="34" charset="0"/>
              </a:rPr>
              <a:t>En lingüística, Ferdinand de Saussure ha usado paradigma para referirse a una clase de elementos con similitudes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400" dirty="0">
                <a:latin typeface="Arial" pitchFamily="34" charset="0"/>
                <a:cs typeface="Arial" pitchFamily="34" charset="0"/>
              </a:rPr>
              <a:t>En arquitectura, «modelo» (maqueta) o «plano» de un edificio y también es utilizado por escultores y pintores de manera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semejante.</a:t>
            </a:r>
            <a:r>
              <a:rPr lang="es-ES" sz="1400" dirty="0" smtClean="0">
                <a:latin typeface="Arial" pitchFamily="34" charset="0"/>
                <a:cs typeface="Arial" pitchFamily="34" charset="0"/>
                <a:hlinkClick r:id="rId5"/>
              </a:rPr>
              <a:t>4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41728" y="2183219"/>
            <a:ext cx="9443501" cy="144655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</a:t>
            </a:r>
            <a:r>
              <a:rPr lang="es-ES" sz="8800" dirty="0" smtClean="0">
                <a:solidFill>
                  <a:schemeClr val="accent1"/>
                </a:solidFill>
                <a:latin typeface="Impact" pitchFamily="34" charset="0"/>
              </a:rPr>
              <a:t>A</a:t>
            </a:r>
            <a:r>
              <a:rPr lang="es-ES" sz="8800" dirty="0" smtClean="0">
                <a:latin typeface="Impact" pitchFamily="34" charset="0"/>
              </a:rPr>
              <a:t>R</a:t>
            </a:r>
            <a:r>
              <a:rPr lang="es-ES" sz="8800" dirty="0" smtClean="0">
                <a:solidFill>
                  <a:schemeClr val="accent1"/>
                </a:solidFill>
                <a:latin typeface="Impact" pitchFamily="34" charset="0"/>
              </a:rPr>
              <a:t>A</a:t>
            </a:r>
            <a:r>
              <a:rPr lang="es-ES" sz="8800" dirty="0" smtClean="0">
                <a:latin typeface="Impact" pitchFamily="34" charset="0"/>
              </a:rPr>
              <a:t>D</a:t>
            </a:r>
            <a:r>
              <a:rPr lang="es-ES" sz="8800" dirty="0" smtClean="0">
                <a:solidFill>
                  <a:schemeClr val="accent5"/>
                </a:solidFill>
                <a:latin typeface="Impact" pitchFamily="34" charset="0"/>
              </a:rPr>
              <a:t>I</a:t>
            </a:r>
            <a:r>
              <a:rPr lang="es-ES" sz="8800" dirty="0" smtClean="0">
                <a:latin typeface="Impact" pitchFamily="34" charset="0"/>
              </a:rPr>
              <a:t>G</a:t>
            </a:r>
            <a:r>
              <a:rPr lang="es-ES" sz="8800" dirty="0" smtClean="0">
                <a:solidFill>
                  <a:schemeClr val="accent5"/>
                </a:solidFill>
                <a:latin typeface="Impact" pitchFamily="34" charset="0"/>
              </a:rPr>
              <a:t>M</a:t>
            </a:r>
            <a:r>
              <a:rPr lang="es-ES" sz="8800" dirty="0" smtClean="0">
                <a:latin typeface="Impact" pitchFamily="34" charset="0"/>
              </a:rPr>
              <a:t>A</a:t>
            </a:r>
            <a:endParaRPr lang="es-ES" sz="8800" dirty="0">
              <a:latin typeface="Impact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69473" y="2834486"/>
            <a:ext cx="7388009" cy="144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PARADIGMA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5400" l="51800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7" t="12221" r="34939" b="71719"/>
          <a:stretch/>
        </p:blipFill>
        <p:spPr bwMode="auto">
          <a:xfrm>
            <a:off x="4146604" y="195486"/>
            <a:ext cx="449317" cy="76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5400" l="51800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7" t="12221" r="34939" b="71719"/>
          <a:stretch/>
        </p:blipFill>
        <p:spPr bwMode="auto">
          <a:xfrm>
            <a:off x="726907" y="1531917"/>
            <a:ext cx="449317" cy="76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5400" l="51800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7" t="12221" r="34939" b="71719"/>
          <a:stretch/>
        </p:blipFill>
        <p:spPr bwMode="auto">
          <a:xfrm>
            <a:off x="11193616" y="1332503"/>
            <a:ext cx="449317" cy="76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5400" l="51800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7" t="12221" r="34939" b="71719"/>
          <a:stretch/>
        </p:blipFill>
        <p:spPr bwMode="auto">
          <a:xfrm>
            <a:off x="2240649" y="320008"/>
            <a:ext cx="449317" cy="76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5400" l="51800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7" t="12221" r="34939" b="71719"/>
          <a:stretch/>
        </p:blipFill>
        <p:spPr bwMode="auto">
          <a:xfrm>
            <a:off x="11293366" y="3955592"/>
            <a:ext cx="449317" cy="76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5400" l="51800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7" t="12221" r="34939" b="71719"/>
          <a:stretch/>
        </p:blipFill>
        <p:spPr bwMode="auto">
          <a:xfrm>
            <a:off x="8425527" y="195486"/>
            <a:ext cx="449317" cy="76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7" b="897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66" y="3886200"/>
            <a:ext cx="23812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7" b="897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00" y="3910151"/>
            <a:ext cx="23812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7" b="897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250" y="3886200"/>
            <a:ext cx="23812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4;p18"/>
          <p:cNvSpPr txBox="1">
            <a:spLocks/>
          </p:cNvSpPr>
          <p:nvPr/>
        </p:nvSpPr>
        <p:spPr>
          <a:xfrm>
            <a:off x="1026913" y="2541699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latin typeface="Mongolian Baiti" pitchFamily="66" charset="0"/>
                <a:cs typeface="Mongolian Baiti" pitchFamily="66" charset="0"/>
              </a:rPr>
              <a:t>El termino PARADIGMA significa “El modo en que vemos al mundo”.</a:t>
            </a:r>
          </a:p>
          <a:p>
            <a:r>
              <a:rPr lang="es-ES" sz="1400" dirty="0" smtClean="0">
                <a:latin typeface="Mongolian Baiti" pitchFamily="66" charset="0"/>
                <a:cs typeface="Mongolian Baiti" pitchFamily="66" charset="0"/>
              </a:rPr>
              <a:t>Thomas Kuhn (1962) definió el concepto de paradigma como un esquema de interpretación básico, que comprende supuestos teóricos generales, leyes y técnicas que adopta una comunidad concreta de científicos.</a:t>
            </a:r>
          </a:p>
          <a:p>
            <a:pPr marL="139700" indent="0">
              <a:buFont typeface="Arial" panose="020B0604020202020204" pitchFamily="34" charset="0"/>
              <a:buNone/>
            </a:pPr>
            <a:r>
              <a:rPr lang="es-ES" sz="1400" dirty="0" smtClean="0">
                <a:latin typeface="Mongolian Baiti" pitchFamily="66" charset="0"/>
                <a:cs typeface="Mongolian Baiti" pitchFamily="66" charset="0"/>
              </a:rPr>
              <a:t>Existen tres tipos de paradigma  los cuales son:</a:t>
            </a:r>
          </a:p>
          <a:p>
            <a:r>
              <a:rPr lang="es-ES" sz="1400" dirty="0" smtClean="0">
                <a:latin typeface="Mongolian Baiti" pitchFamily="66" charset="0"/>
                <a:cs typeface="Mongolian Baiti" pitchFamily="66" charset="0"/>
              </a:rPr>
              <a:t>Paradigma positivista</a:t>
            </a:r>
          </a:p>
          <a:p>
            <a:r>
              <a:rPr lang="es-ES" sz="1400" dirty="0" smtClean="0">
                <a:latin typeface="Mongolian Baiti" pitchFamily="66" charset="0"/>
                <a:cs typeface="Mongolian Baiti" pitchFamily="66" charset="0"/>
              </a:rPr>
              <a:t>Paradigma interpretativo</a:t>
            </a:r>
          </a:p>
          <a:p>
            <a:r>
              <a:rPr lang="es-ES" sz="1400" dirty="0" smtClean="0">
                <a:latin typeface="Mongolian Baiti" pitchFamily="66" charset="0"/>
                <a:cs typeface="Mongolian Baiti" pitchFamily="66" charset="0"/>
              </a:rPr>
              <a:t>Paradigma socio-critico</a:t>
            </a:r>
          </a:p>
          <a:p>
            <a:pPr marL="457200" indent="-317500">
              <a:spcBef>
                <a:spcPts val="600"/>
              </a:spcBef>
              <a:buSzPts val="1400"/>
              <a:buFont typeface="Arial" panose="020B0604020202020204" pitchFamily="34" charset="0"/>
              <a:buChar char="✢"/>
            </a:pPr>
            <a:endParaRPr lang="es-ES" sz="1400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Google Shape;673;p18"/>
          <p:cNvSpPr txBox="1">
            <a:spLocks/>
          </p:cNvSpPr>
          <p:nvPr/>
        </p:nvSpPr>
        <p:spPr>
          <a:xfrm>
            <a:off x="2388423" y="950717"/>
            <a:ext cx="6009600" cy="85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mtClean="0"/>
              <a:t>Concepto </a:t>
            </a:r>
            <a:endParaRPr lang="es-ES" dirty="0"/>
          </a:p>
        </p:txBody>
      </p:sp>
      <p:pic>
        <p:nvPicPr>
          <p:cNvPr id="4" name="Picture 2" descr="PPT - PARADIGMAS Y LA TEORIA EN EL CONOCIMIENTO CIENTIFICO PowerPoint  Presentation - ID:17959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47" y="1900196"/>
            <a:ext cx="4453361" cy="33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26" y="201484"/>
            <a:ext cx="8383574" cy="608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680;p19"/>
          <p:cNvSpPr txBox="1">
            <a:spLocks/>
          </p:cNvSpPr>
          <p:nvPr/>
        </p:nvSpPr>
        <p:spPr>
          <a:xfrm rot="5077940">
            <a:off x="-512236" y="4262549"/>
            <a:ext cx="3650275" cy="3728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vert270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2400" b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Tipos de paradigma</a:t>
            </a:r>
            <a:endParaRPr lang="es-ES" sz="2400" b="1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Google Shape;682;p19"/>
          <p:cNvSpPr/>
          <p:nvPr/>
        </p:nvSpPr>
        <p:spPr>
          <a:xfrm>
            <a:off x="1414864" y="1450727"/>
            <a:ext cx="900240" cy="907039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83;p19"/>
          <p:cNvSpPr/>
          <p:nvPr/>
        </p:nvSpPr>
        <p:spPr>
          <a:xfrm>
            <a:off x="11489610" y="1748340"/>
            <a:ext cx="549990" cy="9378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7B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8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398</Words>
  <Application>Microsoft Office PowerPoint</Application>
  <PresentationFormat>Personalizado</PresentationFormat>
  <Paragraphs>52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Eduardo Quiroz Lpez</dc:creator>
  <cp:lastModifiedBy>pc4</cp:lastModifiedBy>
  <cp:revision>38</cp:revision>
  <dcterms:created xsi:type="dcterms:W3CDTF">2020-04-21T17:48:51Z</dcterms:created>
  <dcterms:modified xsi:type="dcterms:W3CDTF">2020-10-07T16:23:09Z</dcterms:modified>
</cp:coreProperties>
</file>